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61" r:id="rId5"/>
  </p:sldMasterIdLst>
  <p:notesMasterIdLst>
    <p:notesMasterId r:id="rId74"/>
  </p:notesMasterIdLst>
  <p:handoutMasterIdLst>
    <p:handoutMasterId r:id="rId75"/>
  </p:handoutMasterIdLst>
  <p:sldIdLst>
    <p:sldId id="516" r:id="rId6"/>
    <p:sldId id="645" r:id="rId7"/>
    <p:sldId id="543" r:id="rId8"/>
    <p:sldId id="648" r:id="rId9"/>
    <p:sldId id="644" r:id="rId10"/>
    <p:sldId id="300" r:id="rId11"/>
    <p:sldId id="729" r:id="rId12"/>
    <p:sldId id="746" r:id="rId13"/>
    <p:sldId id="730" r:id="rId14"/>
    <p:sldId id="731" r:id="rId15"/>
    <p:sldId id="748" r:id="rId16"/>
    <p:sldId id="749" r:id="rId17"/>
    <p:sldId id="732" r:id="rId18"/>
    <p:sldId id="728" r:id="rId19"/>
    <p:sldId id="738" r:id="rId20"/>
    <p:sldId id="739" r:id="rId21"/>
    <p:sldId id="740" r:id="rId22"/>
    <p:sldId id="741" r:id="rId23"/>
    <p:sldId id="742" r:id="rId24"/>
    <p:sldId id="735" r:id="rId25"/>
    <p:sldId id="734" r:id="rId26"/>
    <p:sldId id="733" r:id="rId27"/>
    <p:sldId id="736" r:id="rId28"/>
    <p:sldId id="737" r:id="rId29"/>
    <p:sldId id="743" r:id="rId30"/>
    <p:sldId id="744" r:id="rId31"/>
    <p:sldId id="646" r:id="rId32"/>
    <p:sldId id="649" r:id="rId33"/>
    <p:sldId id="750" r:id="rId34"/>
    <p:sldId id="751" r:id="rId35"/>
    <p:sldId id="546" r:id="rId36"/>
    <p:sldId id="547" r:id="rId37"/>
    <p:sldId id="545" r:id="rId38"/>
    <p:sldId id="757" r:id="rId39"/>
    <p:sldId id="721" r:id="rId40"/>
    <p:sldId id="722" r:id="rId41"/>
    <p:sldId id="723" r:id="rId42"/>
    <p:sldId id="379" r:id="rId43"/>
    <p:sldId id="725" r:id="rId44"/>
    <p:sldId id="346" r:id="rId45"/>
    <p:sldId id="347" r:id="rId46"/>
    <p:sldId id="348" r:id="rId47"/>
    <p:sldId id="758" r:id="rId48"/>
    <p:sldId id="759" r:id="rId49"/>
    <p:sldId id="352" r:id="rId50"/>
    <p:sldId id="354" r:id="rId51"/>
    <p:sldId id="355" r:id="rId52"/>
    <p:sldId id="752" r:id="rId53"/>
    <p:sldId id="755" r:id="rId54"/>
    <p:sldId id="756" r:id="rId55"/>
    <p:sldId id="518" r:id="rId56"/>
    <p:sldId id="753" r:id="rId57"/>
    <p:sldId id="557" r:id="rId58"/>
    <p:sldId id="754" r:id="rId59"/>
    <p:sldId id="556" r:id="rId60"/>
    <p:sldId id="560" r:id="rId61"/>
    <p:sldId id="566" r:id="rId62"/>
    <p:sldId id="570" r:id="rId63"/>
    <p:sldId id="569" r:id="rId64"/>
    <p:sldId id="568" r:id="rId65"/>
    <p:sldId id="549" r:id="rId66"/>
    <p:sldId id="555" r:id="rId67"/>
    <p:sldId id="550" r:id="rId68"/>
    <p:sldId id="551" r:id="rId69"/>
    <p:sldId id="552" r:id="rId70"/>
    <p:sldId id="642" r:id="rId71"/>
    <p:sldId id="492" r:id="rId72"/>
    <p:sldId id="493" r:id="rId73"/>
  </p:sldIdLst>
  <p:sldSz cx="9144000" cy="6858000" type="screen4x3"/>
  <p:notesSz cx="6888163" cy="9623425"/>
  <p:defaultTextStyle>
    <a:defPPr>
      <a:defRPr lang="en-US"/>
    </a:defPPr>
    <a:lvl1pPr algn="l" rtl="0" fontAlgn="base">
      <a:spcBef>
        <a:spcPct val="0"/>
      </a:spcBef>
      <a:spcAft>
        <a:spcPct val="0"/>
      </a:spcAft>
      <a:defRPr sz="2200" b="1" kern="1200">
        <a:solidFill>
          <a:schemeClr val="tx1"/>
        </a:solidFill>
        <a:latin typeface="Tahoma" charset="0"/>
        <a:ea typeface="MS PGothic" charset="0"/>
        <a:cs typeface="Arial" charset="0"/>
      </a:defRPr>
    </a:lvl1pPr>
    <a:lvl2pPr marL="457200" algn="l" rtl="0" fontAlgn="base">
      <a:spcBef>
        <a:spcPct val="0"/>
      </a:spcBef>
      <a:spcAft>
        <a:spcPct val="0"/>
      </a:spcAft>
      <a:defRPr sz="2200" b="1" kern="1200">
        <a:solidFill>
          <a:schemeClr val="tx1"/>
        </a:solidFill>
        <a:latin typeface="Tahoma" charset="0"/>
        <a:ea typeface="MS PGothic" charset="0"/>
        <a:cs typeface="Arial" charset="0"/>
      </a:defRPr>
    </a:lvl2pPr>
    <a:lvl3pPr marL="914400" algn="l" rtl="0" fontAlgn="base">
      <a:spcBef>
        <a:spcPct val="0"/>
      </a:spcBef>
      <a:spcAft>
        <a:spcPct val="0"/>
      </a:spcAft>
      <a:defRPr sz="2200" b="1" kern="1200">
        <a:solidFill>
          <a:schemeClr val="tx1"/>
        </a:solidFill>
        <a:latin typeface="Tahoma" charset="0"/>
        <a:ea typeface="MS PGothic" charset="0"/>
        <a:cs typeface="Arial" charset="0"/>
      </a:defRPr>
    </a:lvl3pPr>
    <a:lvl4pPr marL="1371600" algn="l" rtl="0" fontAlgn="base">
      <a:spcBef>
        <a:spcPct val="0"/>
      </a:spcBef>
      <a:spcAft>
        <a:spcPct val="0"/>
      </a:spcAft>
      <a:defRPr sz="2200" b="1" kern="1200">
        <a:solidFill>
          <a:schemeClr val="tx1"/>
        </a:solidFill>
        <a:latin typeface="Tahoma" charset="0"/>
        <a:ea typeface="MS PGothic" charset="0"/>
        <a:cs typeface="Arial" charset="0"/>
      </a:defRPr>
    </a:lvl4pPr>
    <a:lvl5pPr marL="1828800" algn="l" rtl="0" fontAlgn="base">
      <a:spcBef>
        <a:spcPct val="0"/>
      </a:spcBef>
      <a:spcAft>
        <a:spcPct val="0"/>
      </a:spcAft>
      <a:defRPr sz="2200" b="1" kern="1200">
        <a:solidFill>
          <a:schemeClr val="tx1"/>
        </a:solidFill>
        <a:latin typeface="Tahoma" charset="0"/>
        <a:ea typeface="MS PGothic" charset="0"/>
        <a:cs typeface="Arial" charset="0"/>
      </a:defRPr>
    </a:lvl5pPr>
    <a:lvl6pPr marL="2286000" algn="l" defTabSz="457200" rtl="0" eaLnBrk="1" latinLnBrk="0" hangingPunct="1">
      <a:defRPr sz="2200" b="1" kern="1200">
        <a:solidFill>
          <a:schemeClr val="tx1"/>
        </a:solidFill>
        <a:latin typeface="Tahoma" charset="0"/>
        <a:ea typeface="MS PGothic" charset="0"/>
        <a:cs typeface="Arial" charset="0"/>
      </a:defRPr>
    </a:lvl6pPr>
    <a:lvl7pPr marL="2743200" algn="l" defTabSz="457200" rtl="0" eaLnBrk="1" latinLnBrk="0" hangingPunct="1">
      <a:defRPr sz="2200" b="1" kern="1200">
        <a:solidFill>
          <a:schemeClr val="tx1"/>
        </a:solidFill>
        <a:latin typeface="Tahoma" charset="0"/>
        <a:ea typeface="MS PGothic" charset="0"/>
        <a:cs typeface="Arial" charset="0"/>
      </a:defRPr>
    </a:lvl7pPr>
    <a:lvl8pPr marL="3200400" algn="l" defTabSz="457200" rtl="0" eaLnBrk="1" latinLnBrk="0" hangingPunct="1">
      <a:defRPr sz="2200" b="1" kern="1200">
        <a:solidFill>
          <a:schemeClr val="tx1"/>
        </a:solidFill>
        <a:latin typeface="Tahoma" charset="0"/>
        <a:ea typeface="MS PGothic" charset="0"/>
        <a:cs typeface="Arial" charset="0"/>
      </a:defRPr>
    </a:lvl8pPr>
    <a:lvl9pPr marL="3657600" algn="l" defTabSz="457200" rtl="0" eaLnBrk="1" latinLnBrk="0" hangingPunct="1">
      <a:defRPr sz="2200" b="1" kern="1200">
        <a:solidFill>
          <a:schemeClr val="tx1"/>
        </a:solidFill>
        <a:latin typeface="Tahoma" charset="0"/>
        <a:ea typeface="MS PGothic"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2B2B2"/>
    <a:srgbClr val="A80000"/>
    <a:srgbClr val="A36F5D"/>
    <a:srgbClr val="003366"/>
    <a:srgbClr val="F8F8F8"/>
    <a:srgbClr val="EAEAEA"/>
    <a:srgbClr val="5F5F5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17" autoAdjust="0"/>
    <p:restoredTop sz="86336" autoAdjust="0"/>
  </p:normalViewPr>
  <p:slideViewPr>
    <p:cSldViewPr>
      <p:cViewPr varScale="1">
        <p:scale>
          <a:sx n="91" d="100"/>
          <a:sy n="91" d="100"/>
        </p:scale>
        <p:origin x="77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7" d="100"/>
          <a:sy n="77" d="100"/>
        </p:scale>
        <p:origin x="3600"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84500"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b="0">
                <a:latin typeface="Times New Roman" charset="0"/>
                <a:ea typeface="ＭＳ Ｐゴシック" charset="-128"/>
                <a:cs typeface="+mn-cs"/>
              </a:defRPr>
            </a:lvl1pPr>
          </a:lstStyle>
          <a:p>
            <a:pPr>
              <a:defRPr/>
            </a:pPr>
            <a:endParaRPr lang="en-US"/>
          </a:p>
        </p:txBody>
      </p:sp>
      <p:sp>
        <p:nvSpPr>
          <p:cNvPr id="53251" name="Rectangle 3"/>
          <p:cNvSpPr>
            <a:spLocks noGrp="1" noChangeArrowheads="1"/>
          </p:cNvSpPr>
          <p:nvPr>
            <p:ph type="dt" sz="quarter" idx="1"/>
          </p:nvPr>
        </p:nvSpPr>
        <p:spPr bwMode="auto">
          <a:xfrm>
            <a:off x="3903663" y="0"/>
            <a:ext cx="2984500"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atin typeface="Times New Roman" charset="0"/>
                <a:ea typeface="ＭＳ Ｐゴシック" charset="-128"/>
                <a:cs typeface="+mn-cs"/>
              </a:defRPr>
            </a:lvl1pPr>
          </a:lstStyle>
          <a:p>
            <a:pPr>
              <a:defRPr/>
            </a:pPr>
            <a:endParaRPr lang="en-US"/>
          </a:p>
        </p:txBody>
      </p:sp>
      <p:sp>
        <p:nvSpPr>
          <p:cNvPr id="53252" name="Rectangle 4"/>
          <p:cNvSpPr>
            <a:spLocks noGrp="1" noChangeArrowheads="1"/>
          </p:cNvSpPr>
          <p:nvPr>
            <p:ph type="ftr" sz="quarter" idx="2"/>
          </p:nvPr>
        </p:nvSpPr>
        <p:spPr bwMode="auto">
          <a:xfrm>
            <a:off x="0" y="9142413"/>
            <a:ext cx="2984500" cy="4810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b="0">
                <a:latin typeface="Times New Roman" charset="0"/>
                <a:ea typeface="ＭＳ Ｐゴシック" charset="-128"/>
                <a:cs typeface="+mn-cs"/>
              </a:defRPr>
            </a:lvl1pPr>
          </a:lstStyle>
          <a:p>
            <a:pPr>
              <a:defRPr/>
            </a:pPr>
            <a:endParaRPr lang="en-US"/>
          </a:p>
        </p:txBody>
      </p:sp>
      <p:sp>
        <p:nvSpPr>
          <p:cNvPr id="53253" name="Rectangle 5"/>
          <p:cNvSpPr>
            <a:spLocks noGrp="1" noChangeArrowheads="1"/>
          </p:cNvSpPr>
          <p:nvPr>
            <p:ph type="sldNum" sz="quarter" idx="3"/>
          </p:nvPr>
        </p:nvSpPr>
        <p:spPr bwMode="auto">
          <a:xfrm>
            <a:off x="3903663" y="9142413"/>
            <a:ext cx="2984500" cy="4810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latin typeface="Times New Roman" charset="0"/>
                <a:cs typeface="MS PGothic" charset="0"/>
              </a:defRPr>
            </a:lvl1pPr>
          </a:lstStyle>
          <a:p>
            <a:fld id="{1F25CC0F-C6C5-F54A-B594-6A424CB9F11F}" type="slidenum">
              <a:rPr lang="en-US"/>
              <a:pPr/>
              <a:t>‹#›</a:t>
            </a:fld>
            <a:endParaRPr lang="en-US"/>
          </a:p>
        </p:txBody>
      </p:sp>
    </p:spTree>
    <p:extLst>
      <p:ext uri="{BB962C8B-B14F-4D97-AF65-F5344CB8AC3E}">
        <p14:creationId xmlns:p14="http://schemas.microsoft.com/office/powerpoint/2010/main" val="23493378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84500"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b="0">
                <a:latin typeface="Times New Roman" charset="0"/>
                <a:ea typeface="ＭＳ Ｐゴシック" charset="-128"/>
                <a:cs typeface="+mn-cs"/>
              </a:defRPr>
            </a:lvl1pPr>
          </a:lstStyle>
          <a:p>
            <a:pPr>
              <a:defRPr/>
            </a:pPr>
            <a:endParaRPr lang="en-US"/>
          </a:p>
        </p:txBody>
      </p:sp>
      <p:sp>
        <p:nvSpPr>
          <p:cNvPr id="49155" name="Rectangle 3"/>
          <p:cNvSpPr>
            <a:spLocks noGrp="1" noChangeArrowheads="1"/>
          </p:cNvSpPr>
          <p:nvPr>
            <p:ph type="dt" idx="1"/>
          </p:nvPr>
        </p:nvSpPr>
        <p:spPr bwMode="auto">
          <a:xfrm>
            <a:off x="3903663" y="0"/>
            <a:ext cx="2984500"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atin typeface="Times New Roman" charset="0"/>
                <a:ea typeface="ＭＳ Ｐゴシック" charset="-128"/>
                <a:cs typeface="+mn-cs"/>
              </a:defRPr>
            </a:lvl1pPr>
          </a:lstStyle>
          <a:p>
            <a:pPr>
              <a:defRPr/>
            </a:pPr>
            <a:endParaRPr lang="en-US"/>
          </a:p>
        </p:txBody>
      </p:sp>
      <p:sp>
        <p:nvSpPr>
          <p:cNvPr id="41988" name="Rectangle 4"/>
          <p:cNvSpPr>
            <a:spLocks noGrp="1" noRot="1" noChangeAspect="1" noChangeArrowheads="1" noTextEdit="1"/>
          </p:cNvSpPr>
          <p:nvPr>
            <p:ph type="sldImg" idx="2"/>
          </p:nvPr>
        </p:nvSpPr>
        <p:spPr bwMode="auto">
          <a:xfrm>
            <a:off x="1038225" y="722313"/>
            <a:ext cx="4811713" cy="3608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7" name="Rectangle 5"/>
          <p:cNvSpPr>
            <a:spLocks noGrp="1" noChangeArrowheads="1"/>
          </p:cNvSpPr>
          <p:nvPr>
            <p:ph type="body" sz="quarter" idx="3"/>
          </p:nvPr>
        </p:nvSpPr>
        <p:spPr bwMode="auto">
          <a:xfrm>
            <a:off x="917575" y="4570413"/>
            <a:ext cx="5053013" cy="4330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42413"/>
            <a:ext cx="2984500" cy="4810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b="0">
                <a:latin typeface="Times New Roman" charset="0"/>
                <a:ea typeface="ＭＳ Ｐゴシック" charset="-128"/>
                <a:cs typeface="+mn-cs"/>
              </a:defRPr>
            </a:lvl1pPr>
          </a:lstStyle>
          <a:p>
            <a:pPr>
              <a:defRPr/>
            </a:pPr>
            <a:endParaRPr lang="en-US"/>
          </a:p>
        </p:txBody>
      </p:sp>
      <p:sp>
        <p:nvSpPr>
          <p:cNvPr id="49159" name="Rectangle 7"/>
          <p:cNvSpPr>
            <a:spLocks noGrp="1" noChangeArrowheads="1"/>
          </p:cNvSpPr>
          <p:nvPr>
            <p:ph type="sldNum" sz="quarter" idx="5"/>
          </p:nvPr>
        </p:nvSpPr>
        <p:spPr bwMode="auto">
          <a:xfrm>
            <a:off x="3903663" y="9142413"/>
            <a:ext cx="2984500" cy="4810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latin typeface="Times New Roman" charset="0"/>
                <a:cs typeface="MS PGothic" charset="0"/>
              </a:defRPr>
            </a:lvl1pPr>
          </a:lstStyle>
          <a:p>
            <a:fld id="{17D15620-AC43-9845-8CA2-C88CF00DA762}" type="slidenum">
              <a:rPr lang="en-US"/>
              <a:pPr/>
              <a:t>‹#›</a:t>
            </a:fld>
            <a:endParaRPr lang="en-US"/>
          </a:p>
        </p:txBody>
      </p:sp>
    </p:spTree>
    <p:extLst>
      <p:ext uri="{BB962C8B-B14F-4D97-AF65-F5344CB8AC3E}">
        <p14:creationId xmlns:p14="http://schemas.microsoft.com/office/powerpoint/2010/main" val="295134164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MS PGothic" charset="0"/>
        <a:cs typeface="MS PGothic" charset="0"/>
      </a:defRPr>
    </a:lvl1pPr>
    <a:lvl2pPr marL="457200" algn="l" rtl="0" eaLnBrk="0" fontAlgn="base" hangingPunct="0">
      <a:spcBef>
        <a:spcPct val="30000"/>
      </a:spcBef>
      <a:spcAft>
        <a:spcPct val="0"/>
      </a:spcAft>
      <a:defRPr sz="1200" kern="1200">
        <a:solidFill>
          <a:schemeClr val="tx1"/>
        </a:solidFill>
        <a:latin typeface="Times New Roman" charset="0"/>
        <a:ea typeface="MS PGothic" charset="0"/>
        <a:cs typeface="MS PGothic" charset="0"/>
      </a:defRPr>
    </a:lvl2pPr>
    <a:lvl3pPr marL="914400" algn="l" rtl="0" eaLnBrk="0" fontAlgn="base" hangingPunct="0">
      <a:spcBef>
        <a:spcPct val="30000"/>
      </a:spcBef>
      <a:spcAft>
        <a:spcPct val="0"/>
      </a:spcAft>
      <a:defRPr sz="1200" kern="1200">
        <a:solidFill>
          <a:schemeClr val="tx1"/>
        </a:solidFill>
        <a:latin typeface="Times New Roman" charset="0"/>
        <a:ea typeface="MS PGothic" charset="0"/>
        <a:cs typeface="MS PGothic" charset="0"/>
      </a:defRPr>
    </a:lvl3pPr>
    <a:lvl4pPr marL="1371600" algn="l" rtl="0" eaLnBrk="0" fontAlgn="base" hangingPunct="0">
      <a:spcBef>
        <a:spcPct val="30000"/>
      </a:spcBef>
      <a:spcAft>
        <a:spcPct val="0"/>
      </a:spcAft>
      <a:defRPr sz="1200" kern="1200">
        <a:solidFill>
          <a:schemeClr val="tx1"/>
        </a:solidFill>
        <a:latin typeface="Times New Roman" charset="0"/>
        <a:ea typeface="MS PGothic" charset="0"/>
        <a:cs typeface="MS PGothic" charset="0"/>
      </a:defRPr>
    </a:lvl4pPr>
    <a:lvl5pPr marL="1828800" algn="l" rtl="0" eaLnBrk="0" fontAlgn="base" hangingPunct="0">
      <a:spcBef>
        <a:spcPct val="30000"/>
      </a:spcBef>
      <a:spcAft>
        <a:spcPct val="0"/>
      </a:spcAft>
      <a:defRPr sz="1200" kern="1200">
        <a:solidFill>
          <a:schemeClr val="tx1"/>
        </a:solidFill>
        <a:latin typeface="Times New Roman" charset="0"/>
        <a:ea typeface="MS PGothic" charset="0"/>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EFB53067-3822-47E7-AC59-8E262091C899}"/>
              </a:ext>
            </a:extLst>
          </p:cNvPr>
          <p:cNvSpPr>
            <a:spLocks noGrp="1" noRot="1" noChangeAspect="1" noTextEdit="1"/>
          </p:cNvSpPr>
          <p:nvPr>
            <p:ph type="sldImg"/>
          </p:nvPr>
        </p:nvSpPr>
        <p:spPr>
          <a:ln/>
        </p:spPr>
      </p:sp>
      <p:sp>
        <p:nvSpPr>
          <p:cNvPr id="75779" name="Notes Placeholder 2">
            <a:extLst>
              <a:ext uri="{FF2B5EF4-FFF2-40B4-BE49-F238E27FC236}">
                <a16:creationId xmlns:a16="http://schemas.microsoft.com/office/drawing/2014/main" id="{98E43B5F-B6B7-4A7E-ADC8-8D615C6945C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5780" name="Slide Number Placeholder 3">
            <a:extLst>
              <a:ext uri="{FF2B5EF4-FFF2-40B4-BE49-F238E27FC236}">
                <a16:creationId xmlns:a16="http://schemas.microsoft.com/office/drawing/2014/main" id="{A72D8541-E512-4450-9D76-5C8F1BFB54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C12BF85-6D1A-4A0C-9DDB-1102F3C5F4E3}" type="slidenum">
              <a:rPr lang="en-US" altLang="en-US">
                <a:latin typeface="Times New Roman" panose="02020603050405020304" pitchFamily="18" charset="0"/>
              </a:rPr>
              <a:pPr/>
              <a:t>67</a:t>
            </a:fld>
            <a:endParaRPr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sz="4000"/>
            </a:lvl1pPr>
          </a:lstStyle>
          <a:p>
            <a:r>
              <a:rPr lang="en-GB" dirty="0"/>
              <a:t>Click to edit Master title style</a:t>
            </a:r>
            <a:endParaRPr lang="en-US" dirty="0"/>
          </a:p>
        </p:txBody>
      </p:sp>
      <p:sp>
        <p:nvSpPr>
          <p:cNvPr id="3" name="Subtitle 2"/>
          <p:cNvSpPr>
            <a:spLocks noGrp="1"/>
          </p:cNvSpPr>
          <p:nvPr>
            <p:ph type="subTitle" idx="1"/>
          </p:nvPr>
        </p:nvSpPr>
        <p:spPr>
          <a:xfrm>
            <a:off x="1371600" y="3886200"/>
            <a:ext cx="6400800" cy="1415008"/>
          </a:xfrm>
        </p:spPr>
        <p:txBody>
          <a:bodyPr/>
          <a:lstStyle>
            <a:lvl1pPr marL="0" indent="0" algn="ctr">
              <a:buNone/>
              <a:defRPr b="1" i="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dirty="0"/>
              <a:t>Click to edit Master subtitle style</a:t>
            </a:r>
            <a:endParaRPr lang="en-US" dirty="0"/>
          </a:p>
        </p:txBody>
      </p:sp>
    </p:spTree>
    <p:extLst>
      <p:ext uri="{BB962C8B-B14F-4D97-AF65-F5344CB8AC3E}">
        <p14:creationId xmlns:p14="http://schemas.microsoft.com/office/powerpoint/2010/main" val="1802038524"/>
      </p:ext>
    </p:extLst>
  </p:cSld>
  <p:clrMapOvr>
    <a:masterClrMapping/>
  </p:clrMapOvr>
  <p:transition spd="slow">
    <p:zoom dir="in"/>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p>
            <a:pPr algn="l"/>
            <a:r>
              <a:rPr lang="en-GB"/>
              <a:t>CIS108-6 Data Modelling, Management and Governance</a:t>
            </a:r>
            <a:endParaRPr lang="en-US" dirty="0"/>
          </a:p>
        </p:txBody>
      </p:sp>
      <p:cxnSp>
        <p:nvCxnSpPr>
          <p:cNvPr id="5" name="Straight Connector 4">
            <a:extLst>
              <a:ext uri="{FF2B5EF4-FFF2-40B4-BE49-F238E27FC236}">
                <a16:creationId xmlns:a16="http://schemas.microsoft.com/office/drawing/2014/main" id="{7894B93D-EBC4-3F18-275B-37B30D2EE26E}"/>
              </a:ext>
            </a:extLst>
          </p:cNvPr>
          <p:cNvCxnSpPr/>
          <p:nvPr userDrawn="1"/>
        </p:nvCxnSpPr>
        <p:spPr bwMode="auto">
          <a:xfrm>
            <a:off x="1600200" y="1268760"/>
            <a:ext cx="701040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6" name="Date Placeholder 6">
            <a:extLst>
              <a:ext uri="{FF2B5EF4-FFF2-40B4-BE49-F238E27FC236}">
                <a16:creationId xmlns:a16="http://schemas.microsoft.com/office/drawing/2014/main" id="{4CC4484E-6B92-B3C3-0AE1-707B617B26D8}"/>
              </a:ext>
            </a:extLst>
          </p:cNvPr>
          <p:cNvSpPr txBox="1">
            <a:spLocks/>
          </p:cNvSpPr>
          <p:nvPr userDrawn="1"/>
        </p:nvSpPr>
        <p:spPr>
          <a:xfrm>
            <a:off x="8316416" y="6309320"/>
            <a:ext cx="693440" cy="365125"/>
          </a:xfrm>
          <a:prstGeom prst="rect">
            <a:avLst/>
          </a:prstGeom>
        </p:spPr>
        <p:txBody>
          <a:bodyPr/>
          <a:lstStyle>
            <a:defPPr>
              <a:defRPr lang="en-US"/>
            </a:defPPr>
            <a:lvl1pPr algn="l" rtl="0" fontAlgn="base">
              <a:spcBef>
                <a:spcPct val="0"/>
              </a:spcBef>
              <a:spcAft>
                <a:spcPct val="0"/>
              </a:spcAft>
              <a:defRPr sz="1400" b="1" kern="1200">
                <a:solidFill>
                  <a:schemeClr val="tx1"/>
                </a:solidFill>
                <a:latin typeface="Tahoma" charset="0"/>
                <a:ea typeface="MS PGothic" charset="0"/>
                <a:cs typeface="Arial" charset="0"/>
              </a:defRPr>
            </a:lvl1pPr>
            <a:lvl2pPr marL="457200" algn="l" rtl="0" fontAlgn="base">
              <a:spcBef>
                <a:spcPct val="0"/>
              </a:spcBef>
              <a:spcAft>
                <a:spcPct val="0"/>
              </a:spcAft>
              <a:defRPr sz="2200" b="1" kern="1200">
                <a:solidFill>
                  <a:schemeClr val="tx1"/>
                </a:solidFill>
                <a:latin typeface="Tahoma" charset="0"/>
                <a:ea typeface="MS PGothic" charset="0"/>
                <a:cs typeface="Arial" charset="0"/>
              </a:defRPr>
            </a:lvl2pPr>
            <a:lvl3pPr marL="914400" algn="l" rtl="0" fontAlgn="base">
              <a:spcBef>
                <a:spcPct val="0"/>
              </a:spcBef>
              <a:spcAft>
                <a:spcPct val="0"/>
              </a:spcAft>
              <a:defRPr sz="2200" b="1" kern="1200">
                <a:solidFill>
                  <a:schemeClr val="tx1"/>
                </a:solidFill>
                <a:latin typeface="Tahoma" charset="0"/>
                <a:ea typeface="MS PGothic" charset="0"/>
                <a:cs typeface="Arial" charset="0"/>
              </a:defRPr>
            </a:lvl3pPr>
            <a:lvl4pPr marL="1371600" algn="l" rtl="0" fontAlgn="base">
              <a:spcBef>
                <a:spcPct val="0"/>
              </a:spcBef>
              <a:spcAft>
                <a:spcPct val="0"/>
              </a:spcAft>
              <a:defRPr sz="2200" b="1" kern="1200">
                <a:solidFill>
                  <a:schemeClr val="tx1"/>
                </a:solidFill>
                <a:latin typeface="Tahoma" charset="0"/>
                <a:ea typeface="MS PGothic" charset="0"/>
                <a:cs typeface="Arial" charset="0"/>
              </a:defRPr>
            </a:lvl4pPr>
            <a:lvl5pPr marL="1828800" algn="l" rtl="0" fontAlgn="base">
              <a:spcBef>
                <a:spcPct val="0"/>
              </a:spcBef>
              <a:spcAft>
                <a:spcPct val="0"/>
              </a:spcAft>
              <a:defRPr sz="2200" b="1" kern="1200">
                <a:solidFill>
                  <a:schemeClr val="tx1"/>
                </a:solidFill>
                <a:latin typeface="Tahoma" charset="0"/>
                <a:ea typeface="MS PGothic" charset="0"/>
                <a:cs typeface="Arial" charset="0"/>
              </a:defRPr>
            </a:lvl5pPr>
            <a:lvl6pPr marL="2286000" algn="l" defTabSz="457200" rtl="0" eaLnBrk="1" latinLnBrk="0" hangingPunct="1">
              <a:defRPr sz="2200" b="1" kern="1200">
                <a:solidFill>
                  <a:schemeClr val="tx1"/>
                </a:solidFill>
                <a:latin typeface="Tahoma" charset="0"/>
                <a:ea typeface="MS PGothic" charset="0"/>
                <a:cs typeface="Arial" charset="0"/>
              </a:defRPr>
            </a:lvl6pPr>
            <a:lvl7pPr marL="2743200" algn="l" defTabSz="457200" rtl="0" eaLnBrk="1" latinLnBrk="0" hangingPunct="1">
              <a:defRPr sz="2200" b="1" kern="1200">
                <a:solidFill>
                  <a:schemeClr val="tx1"/>
                </a:solidFill>
                <a:latin typeface="Tahoma" charset="0"/>
                <a:ea typeface="MS PGothic" charset="0"/>
                <a:cs typeface="Arial" charset="0"/>
              </a:defRPr>
            </a:lvl7pPr>
            <a:lvl8pPr marL="3200400" algn="l" defTabSz="457200" rtl="0" eaLnBrk="1" latinLnBrk="0" hangingPunct="1">
              <a:defRPr sz="2200" b="1" kern="1200">
                <a:solidFill>
                  <a:schemeClr val="tx1"/>
                </a:solidFill>
                <a:latin typeface="Tahoma" charset="0"/>
                <a:ea typeface="MS PGothic" charset="0"/>
                <a:cs typeface="Arial" charset="0"/>
              </a:defRPr>
            </a:lvl8pPr>
            <a:lvl9pPr marL="3657600" algn="l" defTabSz="457200" rtl="0" eaLnBrk="1" latinLnBrk="0" hangingPunct="1">
              <a:defRPr sz="2200" b="1" kern="1200">
                <a:solidFill>
                  <a:schemeClr val="tx1"/>
                </a:solidFill>
                <a:latin typeface="Tahoma" charset="0"/>
                <a:ea typeface="MS PGothic" charset="0"/>
                <a:cs typeface="Arial" charset="0"/>
              </a:defRPr>
            </a:lvl9pPr>
          </a:lstStyle>
          <a:p>
            <a:fld id="{00ADBB8C-D81D-4FDC-9E19-56F5754AD328}" type="slidenum">
              <a:rPr lang="en-GB" smtClean="0"/>
              <a:pPr/>
              <a:t>‹#›</a:t>
            </a:fld>
            <a:endParaRPr lang="en-US" dirty="0"/>
          </a:p>
        </p:txBody>
      </p:sp>
    </p:spTree>
    <p:extLst>
      <p:ext uri="{BB962C8B-B14F-4D97-AF65-F5344CB8AC3E}">
        <p14:creationId xmlns:p14="http://schemas.microsoft.com/office/powerpoint/2010/main" val="4116900004"/>
      </p:ext>
    </p:extLst>
  </p:cSld>
  <p:clrMapOvr>
    <a:masterClrMapping/>
  </p:clrMapOvr>
  <p:transition spd="slow">
    <p:zoom dir="in"/>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wrap="square" anchor="t"/>
          <a:lstStyle>
            <a:lvl1pPr algn="l">
              <a:defRPr sz="4000" b="1" cap="none">
                <a:effectLst/>
              </a:defRPr>
            </a:lvl1pPr>
          </a:lstStyle>
          <a:p>
            <a:r>
              <a:rPr lang="en-GB" dirty="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a:t>Click to edit Master text styles</a:t>
            </a:r>
          </a:p>
        </p:txBody>
      </p:sp>
    </p:spTree>
    <p:extLst>
      <p:ext uri="{BB962C8B-B14F-4D97-AF65-F5344CB8AC3E}">
        <p14:creationId xmlns:p14="http://schemas.microsoft.com/office/powerpoint/2010/main" val="2987702741"/>
      </p:ext>
    </p:extLst>
  </p:cSld>
  <p:clrMapOvr>
    <a:masterClrMapping/>
  </p:clrMapOvr>
  <p:transition spd="slow">
    <p:zoom dir="in"/>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600200" y="1981200"/>
            <a:ext cx="34290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181600" y="1981200"/>
            <a:ext cx="34290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8316416" y="6309320"/>
            <a:ext cx="693440" cy="365125"/>
          </a:xfrm>
          <a:prstGeom prst="rect">
            <a:avLst/>
          </a:prstGeom>
        </p:spPr>
        <p:txBody>
          <a:bodyPr/>
          <a:lstStyle>
            <a:lvl1pPr>
              <a:defRPr sz="1400"/>
            </a:lvl1pPr>
          </a:lstStyle>
          <a:p>
            <a:endParaRPr lang="en-US" dirty="0"/>
          </a:p>
        </p:txBody>
      </p:sp>
      <p:sp>
        <p:nvSpPr>
          <p:cNvPr id="8" name="Footer Placeholder 7"/>
          <p:cNvSpPr>
            <a:spLocks noGrp="1"/>
          </p:cNvSpPr>
          <p:nvPr>
            <p:ph type="ftr" sz="quarter" idx="11"/>
          </p:nvPr>
        </p:nvSpPr>
        <p:spPr/>
        <p:txBody>
          <a:bodyPr/>
          <a:lstStyle/>
          <a:p>
            <a:pPr algn="l"/>
            <a:r>
              <a:rPr lang="en-GB"/>
              <a:t>CIS108-6 Data Modelling, Management and Governance</a:t>
            </a:r>
            <a:endParaRPr lang="en-US" dirty="0"/>
          </a:p>
        </p:txBody>
      </p:sp>
      <p:cxnSp>
        <p:nvCxnSpPr>
          <p:cNvPr id="6" name="Straight Connector 5">
            <a:extLst>
              <a:ext uri="{FF2B5EF4-FFF2-40B4-BE49-F238E27FC236}">
                <a16:creationId xmlns:a16="http://schemas.microsoft.com/office/drawing/2014/main" id="{847E8333-C829-F84B-3B99-1846717D59B3}"/>
              </a:ext>
            </a:extLst>
          </p:cNvPr>
          <p:cNvCxnSpPr/>
          <p:nvPr userDrawn="1"/>
        </p:nvCxnSpPr>
        <p:spPr bwMode="auto">
          <a:xfrm>
            <a:off x="1600200" y="1196752"/>
            <a:ext cx="701040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42028536"/>
      </p:ext>
    </p:extLst>
  </p:cSld>
  <p:clrMapOvr>
    <a:masterClrMapping/>
  </p:clrMapOvr>
  <p:transition spd="slow">
    <p:zoom dir="in"/>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7" name="Date Placeholder 2"/>
          <p:cNvSpPr>
            <a:spLocks noGrp="1"/>
          </p:cNvSpPr>
          <p:nvPr>
            <p:ph type="dt" sz="half" idx="10"/>
          </p:nvPr>
        </p:nvSpPr>
        <p:spPr>
          <a:xfrm>
            <a:off x="8316416" y="6309320"/>
            <a:ext cx="693440" cy="365125"/>
          </a:xfrm>
          <a:prstGeom prst="rect">
            <a:avLst/>
          </a:prstGeom>
        </p:spPr>
        <p:txBody>
          <a:bodyPr/>
          <a:lstStyle>
            <a:lvl1pPr>
              <a:defRPr sz="1400"/>
            </a:lvl1pPr>
          </a:lstStyle>
          <a:p>
            <a:endParaRPr lang="en-US" dirty="0"/>
          </a:p>
        </p:txBody>
      </p:sp>
      <p:sp>
        <p:nvSpPr>
          <p:cNvPr id="8" name="Footer Placeholder 3"/>
          <p:cNvSpPr>
            <a:spLocks noGrp="1"/>
          </p:cNvSpPr>
          <p:nvPr>
            <p:ph type="ftr" sz="quarter" idx="11"/>
          </p:nvPr>
        </p:nvSpPr>
        <p:spPr>
          <a:xfrm>
            <a:off x="179512" y="6309320"/>
            <a:ext cx="4392488" cy="365125"/>
          </a:xfrm>
        </p:spPr>
        <p:txBody>
          <a:bodyPr/>
          <a:lstStyle/>
          <a:p>
            <a:pPr algn="l"/>
            <a:r>
              <a:rPr lang="en-GB"/>
              <a:t>CIS108-6 Data Modelling, Management and Governance</a:t>
            </a:r>
            <a:endParaRPr lang="en-US" dirty="0"/>
          </a:p>
        </p:txBody>
      </p:sp>
      <p:cxnSp>
        <p:nvCxnSpPr>
          <p:cNvPr id="4" name="Straight Connector 3">
            <a:extLst>
              <a:ext uri="{FF2B5EF4-FFF2-40B4-BE49-F238E27FC236}">
                <a16:creationId xmlns:a16="http://schemas.microsoft.com/office/drawing/2014/main" id="{D7CF3D2D-3013-31D8-1A1A-AC5A95C17DAF}"/>
              </a:ext>
            </a:extLst>
          </p:cNvPr>
          <p:cNvCxnSpPr/>
          <p:nvPr userDrawn="1"/>
        </p:nvCxnSpPr>
        <p:spPr bwMode="auto">
          <a:xfrm>
            <a:off x="1600200" y="1177888"/>
            <a:ext cx="701040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353538539"/>
      </p:ext>
    </p:extLst>
  </p:cSld>
  <p:clrMapOvr>
    <a:masterClrMapping/>
  </p:clrMapOvr>
  <p:transition spd="slow">
    <p:zoom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395536" y="1556792"/>
            <a:ext cx="8215064" cy="4680520"/>
          </a:xfrm>
        </p:spPr>
        <p:txBody>
          <a:bodyPr/>
          <a:lstStyle>
            <a:lvl1pPr>
              <a:defRPr sz="2400"/>
            </a:lvl1pPr>
            <a:lvl2pPr>
              <a:defRPr sz="2000"/>
            </a:lvl2pPr>
            <a:lvl3pPr>
              <a:defRPr sz="1800"/>
            </a:lvl3pPr>
            <a:lvl4pPr>
              <a:defRPr sz="1600"/>
            </a:lvl4pPr>
            <a:lvl5pP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Footer Placeholder 9"/>
          <p:cNvSpPr>
            <a:spLocks noGrp="1"/>
          </p:cNvSpPr>
          <p:nvPr>
            <p:ph type="ftr" sz="quarter" idx="11"/>
          </p:nvPr>
        </p:nvSpPr>
        <p:spPr>
          <a:xfrm>
            <a:off x="179512" y="6309320"/>
            <a:ext cx="4176464" cy="365125"/>
          </a:xfrm>
        </p:spPr>
        <p:txBody>
          <a:bodyPr/>
          <a:lstStyle/>
          <a:p>
            <a:pPr algn="l"/>
            <a:r>
              <a:rPr lang="en-GB" dirty="0"/>
              <a:t>CIS108-6 Data Modelling, Management and Governance</a:t>
            </a:r>
            <a:endParaRPr lang="en-US" dirty="0"/>
          </a:p>
        </p:txBody>
      </p:sp>
      <p:cxnSp>
        <p:nvCxnSpPr>
          <p:cNvPr id="5" name="Straight Connector 4">
            <a:extLst>
              <a:ext uri="{FF2B5EF4-FFF2-40B4-BE49-F238E27FC236}">
                <a16:creationId xmlns:a16="http://schemas.microsoft.com/office/drawing/2014/main" id="{14BC1582-7E17-658E-1CCE-BA188F65D0D3}"/>
              </a:ext>
            </a:extLst>
          </p:cNvPr>
          <p:cNvCxnSpPr/>
          <p:nvPr userDrawn="1"/>
        </p:nvCxnSpPr>
        <p:spPr bwMode="auto">
          <a:xfrm>
            <a:off x="1625593" y="1268760"/>
            <a:ext cx="701040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C9DB9B9D-C887-E36B-C4AE-E67A20B1AE10}"/>
              </a:ext>
            </a:extLst>
          </p:cNvPr>
          <p:cNvSpPr txBox="1"/>
          <p:nvPr userDrawn="1"/>
        </p:nvSpPr>
        <p:spPr>
          <a:xfrm>
            <a:off x="8172400" y="6309320"/>
            <a:ext cx="576064" cy="276999"/>
          </a:xfrm>
          <a:prstGeom prst="rect">
            <a:avLst/>
          </a:prstGeom>
          <a:noFill/>
        </p:spPr>
        <p:txBody>
          <a:bodyPr wrap="square" rtlCol="0">
            <a:spAutoFit/>
          </a:bodyPr>
          <a:lstStyle/>
          <a:p>
            <a:fld id="{3608B259-4EAF-4078-B9AB-1627AE8B9214}" type="slidenum">
              <a:rPr lang="en-GB" sz="1200" b="0" smtClean="0"/>
              <a:t>‹#›</a:t>
            </a:fld>
            <a:endParaRPr lang="en-GB" sz="1600" b="0" dirty="0"/>
          </a:p>
        </p:txBody>
      </p:sp>
    </p:spTree>
    <p:extLst>
      <p:ext uri="{BB962C8B-B14F-4D97-AF65-F5344CB8AC3E}">
        <p14:creationId xmlns:p14="http://schemas.microsoft.com/office/powerpoint/2010/main" val="3528553154"/>
      </p:ext>
    </p:extLst>
  </p:cSld>
  <p:clrMapOvr>
    <a:masterClrMapping/>
  </p:clrMapOvr>
  <p:transition spd="slow">
    <p:zoom dir="in"/>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p>
            <a:pPr algn="l"/>
            <a:r>
              <a:rPr lang="en-GB"/>
              <a:t>CIS108-6 Data Modelling, Management and Governance</a:t>
            </a:r>
            <a:endParaRPr lang="en-US" dirty="0"/>
          </a:p>
        </p:txBody>
      </p:sp>
      <p:cxnSp>
        <p:nvCxnSpPr>
          <p:cNvPr id="5" name="Straight Connector 4">
            <a:extLst>
              <a:ext uri="{FF2B5EF4-FFF2-40B4-BE49-F238E27FC236}">
                <a16:creationId xmlns:a16="http://schemas.microsoft.com/office/drawing/2014/main" id="{7894B93D-EBC4-3F18-275B-37B30D2EE26E}"/>
              </a:ext>
            </a:extLst>
          </p:cNvPr>
          <p:cNvCxnSpPr/>
          <p:nvPr userDrawn="1"/>
        </p:nvCxnSpPr>
        <p:spPr bwMode="auto">
          <a:xfrm>
            <a:off x="1600200" y="1268760"/>
            <a:ext cx="701040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6" name="Date Placeholder 6">
            <a:extLst>
              <a:ext uri="{FF2B5EF4-FFF2-40B4-BE49-F238E27FC236}">
                <a16:creationId xmlns:a16="http://schemas.microsoft.com/office/drawing/2014/main" id="{4CC4484E-6B92-B3C3-0AE1-707B617B26D8}"/>
              </a:ext>
            </a:extLst>
          </p:cNvPr>
          <p:cNvSpPr txBox="1">
            <a:spLocks/>
          </p:cNvSpPr>
          <p:nvPr userDrawn="1"/>
        </p:nvSpPr>
        <p:spPr>
          <a:xfrm>
            <a:off x="8316416" y="6309320"/>
            <a:ext cx="693440" cy="365125"/>
          </a:xfrm>
          <a:prstGeom prst="rect">
            <a:avLst/>
          </a:prstGeom>
        </p:spPr>
        <p:txBody>
          <a:bodyPr/>
          <a:lstStyle>
            <a:defPPr>
              <a:defRPr lang="en-US"/>
            </a:defPPr>
            <a:lvl1pPr algn="l" rtl="0" fontAlgn="base">
              <a:spcBef>
                <a:spcPct val="0"/>
              </a:spcBef>
              <a:spcAft>
                <a:spcPct val="0"/>
              </a:spcAft>
              <a:defRPr sz="1400" b="1" kern="1200">
                <a:solidFill>
                  <a:schemeClr val="tx1"/>
                </a:solidFill>
                <a:latin typeface="Tahoma" charset="0"/>
                <a:ea typeface="MS PGothic" charset="0"/>
                <a:cs typeface="Arial" charset="0"/>
              </a:defRPr>
            </a:lvl1pPr>
            <a:lvl2pPr marL="457200" algn="l" rtl="0" fontAlgn="base">
              <a:spcBef>
                <a:spcPct val="0"/>
              </a:spcBef>
              <a:spcAft>
                <a:spcPct val="0"/>
              </a:spcAft>
              <a:defRPr sz="2200" b="1" kern="1200">
                <a:solidFill>
                  <a:schemeClr val="tx1"/>
                </a:solidFill>
                <a:latin typeface="Tahoma" charset="0"/>
                <a:ea typeface="MS PGothic" charset="0"/>
                <a:cs typeface="Arial" charset="0"/>
              </a:defRPr>
            </a:lvl2pPr>
            <a:lvl3pPr marL="914400" algn="l" rtl="0" fontAlgn="base">
              <a:spcBef>
                <a:spcPct val="0"/>
              </a:spcBef>
              <a:spcAft>
                <a:spcPct val="0"/>
              </a:spcAft>
              <a:defRPr sz="2200" b="1" kern="1200">
                <a:solidFill>
                  <a:schemeClr val="tx1"/>
                </a:solidFill>
                <a:latin typeface="Tahoma" charset="0"/>
                <a:ea typeface="MS PGothic" charset="0"/>
                <a:cs typeface="Arial" charset="0"/>
              </a:defRPr>
            </a:lvl3pPr>
            <a:lvl4pPr marL="1371600" algn="l" rtl="0" fontAlgn="base">
              <a:spcBef>
                <a:spcPct val="0"/>
              </a:spcBef>
              <a:spcAft>
                <a:spcPct val="0"/>
              </a:spcAft>
              <a:defRPr sz="2200" b="1" kern="1200">
                <a:solidFill>
                  <a:schemeClr val="tx1"/>
                </a:solidFill>
                <a:latin typeface="Tahoma" charset="0"/>
                <a:ea typeface="MS PGothic" charset="0"/>
                <a:cs typeface="Arial" charset="0"/>
              </a:defRPr>
            </a:lvl4pPr>
            <a:lvl5pPr marL="1828800" algn="l" rtl="0" fontAlgn="base">
              <a:spcBef>
                <a:spcPct val="0"/>
              </a:spcBef>
              <a:spcAft>
                <a:spcPct val="0"/>
              </a:spcAft>
              <a:defRPr sz="2200" b="1" kern="1200">
                <a:solidFill>
                  <a:schemeClr val="tx1"/>
                </a:solidFill>
                <a:latin typeface="Tahoma" charset="0"/>
                <a:ea typeface="MS PGothic" charset="0"/>
                <a:cs typeface="Arial" charset="0"/>
              </a:defRPr>
            </a:lvl5pPr>
            <a:lvl6pPr marL="2286000" algn="l" defTabSz="457200" rtl="0" eaLnBrk="1" latinLnBrk="0" hangingPunct="1">
              <a:defRPr sz="2200" b="1" kern="1200">
                <a:solidFill>
                  <a:schemeClr val="tx1"/>
                </a:solidFill>
                <a:latin typeface="Tahoma" charset="0"/>
                <a:ea typeface="MS PGothic" charset="0"/>
                <a:cs typeface="Arial" charset="0"/>
              </a:defRPr>
            </a:lvl6pPr>
            <a:lvl7pPr marL="2743200" algn="l" defTabSz="457200" rtl="0" eaLnBrk="1" latinLnBrk="0" hangingPunct="1">
              <a:defRPr sz="2200" b="1" kern="1200">
                <a:solidFill>
                  <a:schemeClr val="tx1"/>
                </a:solidFill>
                <a:latin typeface="Tahoma" charset="0"/>
                <a:ea typeface="MS PGothic" charset="0"/>
                <a:cs typeface="Arial" charset="0"/>
              </a:defRPr>
            </a:lvl7pPr>
            <a:lvl8pPr marL="3200400" algn="l" defTabSz="457200" rtl="0" eaLnBrk="1" latinLnBrk="0" hangingPunct="1">
              <a:defRPr sz="2200" b="1" kern="1200">
                <a:solidFill>
                  <a:schemeClr val="tx1"/>
                </a:solidFill>
                <a:latin typeface="Tahoma" charset="0"/>
                <a:ea typeface="MS PGothic" charset="0"/>
                <a:cs typeface="Arial" charset="0"/>
              </a:defRPr>
            </a:lvl8pPr>
            <a:lvl9pPr marL="3657600" algn="l" defTabSz="457200" rtl="0" eaLnBrk="1" latinLnBrk="0" hangingPunct="1">
              <a:defRPr sz="2200" b="1" kern="1200">
                <a:solidFill>
                  <a:schemeClr val="tx1"/>
                </a:solidFill>
                <a:latin typeface="Tahoma" charset="0"/>
                <a:ea typeface="MS PGothic" charset="0"/>
                <a:cs typeface="Arial" charset="0"/>
              </a:defRPr>
            </a:lvl9pPr>
          </a:lstStyle>
          <a:p>
            <a:fld id="{00ADBB8C-D81D-4FDC-9E19-56F5754AD328}" type="slidenum">
              <a:rPr lang="en-GB" smtClean="0"/>
              <a:pPr/>
              <a:t>‹#›</a:t>
            </a:fld>
            <a:endParaRPr lang="en-US" dirty="0"/>
          </a:p>
        </p:txBody>
      </p:sp>
    </p:spTree>
    <p:extLst>
      <p:ext uri="{BB962C8B-B14F-4D97-AF65-F5344CB8AC3E}">
        <p14:creationId xmlns:p14="http://schemas.microsoft.com/office/powerpoint/2010/main" val="4234999362"/>
      </p:ext>
    </p:extLst>
  </p:cSld>
  <p:clrMapOvr>
    <a:masterClrMapping/>
  </p:clrMapOvr>
  <p:transition spd="slow">
    <p:zoom dir="in"/>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wrap="square" anchor="t"/>
          <a:lstStyle>
            <a:lvl1pPr algn="l">
              <a:defRPr sz="4000" b="1" cap="none">
                <a:effectLst/>
              </a:defRPr>
            </a:lvl1pPr>
          </a:lstStyle>
          <a:p>
            <a:r>
              <a:rPr lang="en-GB" dirty="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a:t>Click to edit Master text styles</a:t>
            </a:r>
          </a:p>
        </p:txBody>
      </p:sp>
    </p:spTree>
    <p:extLst>
      <p:ext uri="{BB962C8B-B14F-4D97-AF65-F5344CB8AC3E}">
        <p14:creationId xmlns:p14="http://schemas.microsoft.com/office/powerpoint/2010/main" val="1532392398"/>
      </p:ext>
    </p:extLst>
  </p:cSld>
  <p:clrMapOvr>
    <a:masterClrMapping/>
  </p:clrMapOvr>
  <p:transition spd="slow">
    <p:zoom dir="in"/>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600200" y="1981200"/>
            <a:ext cx="34290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181600" y="1981200"/>
            <a:ext cx="34290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7"/>
          <p:cNvSpPr>
            <a:spLocks noGrp="1"/>
          </p:cNvSpPr>
          <p:nvPr>
            <p:ph type="ftr" sz="quarter" idx="11"/>
          </p:nvPr>
        </p:nvSpPr>
        <p:spPr/>
        <p:txBody>
          <a:bodyPr/>
          <a:lstStyle/>
          <a:p>
            <a:pPr algn="l"/>
            <a:r>
              <a:rPr lang="en-GB"/>
              <a:t>CIS108-6 Data Modelling, Management and Governance</a:t>
            </a:r>
            <a:endParaRPr lang="en-US" dirty="0"/>
          </a:p>
        </p:txBody>
      </p:sp>
      <p:cxnSp>
        <p:nvCxnSpPr>
          <p:cNvPr id="6" name="Straight Connector 5">
            <a:extLst>
              <a:ext uri="{FF2B5EF4-FFF2-40B4-BE49-F238E27FC236}">
                <a16:creationId xmlns:a16="http://schemas.microsoft.com/office/drawing/2014/main" id="{847E8333-C829-F84B-3B99-1846717D59B3}"/>
              </a:ext>
            </a:extLst>
          </p:cNvPr>
          <p:cNvCxnSpPr/>
          <p:nvPr userDrawn="1"/>
        </p:nvCxnSpPr>
        <p:spPr bwMode="auto">
          <a:xfrm>
            <a:off x="1600200" y="1196752"/>
            <a:ext cx="701040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27002041"/>
      </p:ext>
    </p:extLst>
  </p:cSld>
  <p:clrMapOvr>
    <a:masterClrMapping/>
  </p:clrMapOvr>
  <p:transition spd="slow">
    <p:zoom dir="in"/>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8" name="Footer Placeholder 3"/>
          <p:cNvSpPr>
            <a:spLocks noGrp="1"/>
          </p:cNvSpPr>
          <p:nvPr>
            <p:ph type="ftr" sz="quarter" idx="11"/>
          </p:nvPr>
        </p:nvSpPr>
        <p:spPr>
          <a:xfrm>
            <a:off x="179512" y="6309320"/>
            <a:ext cx="4392488" cy="365125"/>
          </a:xfrm>
        </p:spPr>
        <p:txBody>
          <a:bodyPr/>
          <a:lstStyle/>
          <a:p>
            <a:pPr algn="l"/>
            <a:r>
              <a:rPr lang="en-GB"/>
              <a:t>CIS108-6 Data Modelling, Management and Governance</a:t>
            </a:r>
            <a:endParaRPr lang="en-US" dirty="0"/>
          </a:p>
        </p:txBody>
      </p:sp>
      <p:cxnSp>
        <p:nvCxnSpPr>
          <p:cNvPr id="4" name="Straight Connector 3">
            <a:extLst>
              <a:ext uri="{FF2B5EF4-FFF2-40B4-BE49-F238E27FC236}">
                <a16:creationId xmlns:a16="http://schemas.microsoft.com/office/drawing/2014/main" id="{D7CF3D2D-3013-31D8-1A1A-AC5A95C17DAF}"/>
              </a:ext>
            </a:extLst>
          </p:cNvPr>
          <p:cNvCxnSpPr/>
          <p:nvPr userDrawn="1"/>
        </p:nvCxnSpPr>
        <p:spPr bwMode="auto">
          <a:xfrm>
            <a:off x="1600200" y="1177888"/>
            <a:ext cx="701040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03743"/>
      </p:ext>
    </p:extLst>
  </p:cSld>
  <p:clrMapOvr>
    <a:masterClrMapping/>
  </p:clrMapOvr>
  <p:transition spd="slow">
    <p:zoom dir="in"/>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F3B52026-D68E-4235-97F7-E43F7ECE2ADC}"/>
              </a:ext>
            </a:extLst>
          </p:cNvPr>
          <p:cNvSpPr>
            <a:spLocks noGrp="1" noChangeArrowheads="1"/>
          </p:cNvSpPr>
          <p:nvPr>
            <p:ph type="sldNum" sz="quarter" idx="10"/>
          </p:nvPr>
        </p:nvSpPr>
        <p:spPr>
          <a:ln/>
        </p:spPr>
        <p:txBody>
          <a:bodyPr/>
          <a:lstStyle>
            <a:lvl1pPr>
              <a:defRPr/>
            </a:lvl1pPr>
          </a:lstStyle>
          <a:p>
            <a:fld id="{D4D31680-DF66-4687-98F0-777583F6A879}" type="slidenum">
              <a:rPr lang="en-US" altLang="en-US"/>
              <a:pPr/>
              <a:t>‹#›</a:t>
            </a:fld>
            <a:endParaRPr lang="en-US" altLang="en-US"/>
          </a:p>
        </p:txBody>
      </p:sp>
    </p:spTree>
    <p:extLst>
      <p:ext uri="{BB962C8B-B14F-4D97-AF65-F5344CB8AC3E}">
        <p14:creationId xmlns:p14="http://schemas.microsoft.com/office/powerpoint/2010/main" val="3267018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sz="4000"/>
            </a:lvl1pPr>
          </a:lstStyle>
          <a:p>
            <a:r>
              <a:rPr lang="en-GB" dirty="0"/>
              <a:t>Click to edit Master title style</a:t>
            </a:r>
            <a:endParaRPr lang="en-US" dirty="0"/>
          </a:p>
        </p:txBody>
      </p:sp>
      <p:sp>
        <p:nvSpPr>
          <p:cNvPr id="3" name="Subtitle 2"/>
          <p:cNvSpPr>
            <a:spLocks noGrp="1"/>
          </p:cNvSpPr>
          <p:nvPr>
            <p:ph type="subTitle" idx="1"/>
          </p:nvPr>
        </p:nvSpPr>
        <p:spPr>
          <a:xfrm>
            <a:off x="1371600" y="3886200"/>
            <a:ext cx="6400800" cy="1415008"/>
          </a:xfrm>
        </p:spPr>
        <p:txBody>
          <a:bodyPr/>
          <a:lstStyle>
            <a:lvl1pPr marL="0" indent="0" algn="ctr">
              <a:buNone/>
              <a:defRPr b="1" i="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dirty="0"/>
              <a:t>Click to edit Master subtitle style</a:t>
            </a:r>
            <a:endParaRPr lang="en-US" dirty="0"/>
          </a:p>
        </p:txBody>
      </p:sp>
    </p:spTree>
    <p:extLst>
      <p:ext uri="{BB962C8B-B14F-4D97-AF65-F5344CB8AC3E}">
        <p14:creationId xmlns:p14="http://schemas.microsoft.com/office/powerpoint/2010/main" val="937277300"/>
      </p:ext>
    </p:extLst>
  </p:cSld>
  <p:clrMapOvr>
    <a:masterClrMapping/>
  </p:clrMapOvr>
  <p:transition spd="slow">
    <p:zoom dir="in"/>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Footer Placeholder 9"/>
          <p:cNvSpPr>
            <a:spLocks noGrp="1"/>
          </p:cNvSpPr>
          <p:nvPr>
            <p:ph type="ftr" sz="quarter" idx="11"/>
          </p:nvPr>
        </p:nvSpPr>
        <p:spPr/>
        <p:txBody>
          <a:bodyPr/>
          <a:lstStyle/>
          <a:p>
            <a:pPr algn="l"/>
            <a:r>
              <a:rPr lang="en-GB"/>
              <a:t>CIS108-6 Data Modelling, Management and Governance</a:t>
            </a:r>
            <a:endParaRPr lang="en-US" dirty="0"/>
          </a:p>
        </p:txBody>
      </p:sp>
      <p:cxnSp>
        <p:nvCxnSpPr>
          <p:cNvPr id="5" name="Straight Connector 4">
            <a:extLst>
              <a:ext uri="{FF2B5EF4-FFF2-40B4-BE49-F238E27FC236}">
                <a16:creationId xmlns:a16="http://schemas.microsoft.com/office/drawing/2014/main" id="{14BC1582-7E17-658E-1CCE-BA188F65D0D3}"/>
              </a:ext>
            </a:extLst>
          </p:cNvPr>
          <p:cNvCxnSpPr/>
          <p:nvPr userDrawn="1"/>
        </p:nvCxnSpPr>
        <p:spPr bwMode="auto">
          <a:xfrm>
            <a:off x="1625593" y="1268760"/>
            <a:ext cx="701040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C9DB9B9D-C887-E36B-C4AE-E67A20B1AE10}"/>
              </a:ext>
            </a:extLst>
          </p:cNvPr>
          <p:cNvSpPr txBox="1"/>
          <p:nvPr userDrawn="1"/>
        </p:nvSpPr>
        <p:spPr>
          <a:xfrm>
            <a:off x="8172400" y="6309320"/>
            <a:ext cx="576064" cy="338554"/>
          </a:xfrm>
          <a:prstGeom prst="rect">
            <a:avLst/>
          </a:prstGeom>
          <a:noFill/>
        </p:spPr>
        <p:txBody>
          <a:bodyPr wrap="square" rtlCol="0">
            <a:spAutoFit/>
          </a:bodyPr>
          <a:lstStyle/>
          <a:p>
            <a:fld id="{3608B259-4EAF-4078-B9AB-1627AE8B9214}" type="slidenum">
              <a:rPr lang="en-GB" sz="1600" smtClean="0"/>
              <a:t>‹#›</a:t>
            </a:fld>
            <a:endParaRPr lang="en-GB" sz="1600" dirty="0"/>
          </a:p>
        </p:txBody>
      </p:sp>
    </p:spTree>
    <p:extLst>
      <p:ext uri="{BB962C8B-B14F-4D97-AF65-F5344CB8AC3E}">
        <p14:creationId xmlns:p14="http://schemas.microsoft.com/office/powerpoint/2010/main" val="3622430179"/>
      </p:ext>
    </p:extLst>
  </p:cSld>
  <p:clrMapOvr>
    <a:masterClrMapping/>
  </p:clrMapOvr>
  <p:transition spd="slow">
    <p:zoom dir="in"/>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bwMode="auto">
          <a:xfrm>
            <a:off x="1600200" y="1556792"/>
            <a:ext cx="7010400"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195" name="Rectangle 9"/>
          <p:cNvSpPr>
            <a:spLocks noGrp="1" noChangeArrowheads="1"/>
          </p:cNvSpPr>
          <p:nvPr>
            <p:ph type="title"/>
          </p:nvPr>
        </p:nvSpPr>
        <p:spPr bwMode="auto">
          <a:xfrm>
            <a:off x="1600200" y="373856"/>
            <a:ext cx="7010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46" name="Text Box 22"/>
          <p:cNvSpPr txBox="1">
            <a:spLocks noChangeArrowheads="1"/>
          </p:cNvSpPr>
          <p:nvPr userDrawn="1"/>
        </p:nvSpPr>
        <p:spPr bwMode="auto">
          <a:xfrm>
            <a:off x="2879725" y="5772150"/>
            <a:ext cx="184150" cy="428625"/>
          </a:xfrm>
          <a:prstGeom prst="rect">
            <a:avLst/>
          </a:prstGeom>
          <a:noFill/>
          <a:ln w="9525">
            <a:noFill/>
            <a:miter lim="800000"/>
            <a:headEnd/>
            <a:tailEnd/>
          </a:ln>
          <a:effectLst/>
        </p:spPr>
        <p:txBody>
          <a:bodyPr wrap="none">
            <a:spAutoFit/>
          </a:bodyPr>
          <a:lstStyle/>
          <a:p>
            <a:pPr algn="ctr" eaLnBrk="0" hangingPunct="0">
              <a:defRPr/>
            </a:pPr>
            <a:endParaRPr lang="en-US" b="0">
              <a:ea typeface="ＭＳ Ｐゴシック" charset="-128"/>
              <a:cs typeface="+mn-cs"/>
            </a:endParaRPr>
          </a:p>
        </p:txBody>
      </p:sp>
      <p:pic>
        <p:nvPicPr>
          <p:cNvPr id="8199" name="Picture 28" descr="Beds_Logo_small.gif                                            000002DDnbessis                        C0D0C79C:"/>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0"/>
            <a:ext cx="1443038"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3"/>
          </p:nvPr>
        </p:nvSpPr>
        <p:spPr>
          <a:xfrm>
            <a:off x="179512" y="6309320"/>
            <a:ext cx="4392488" cy="365125"/>
          </a:xfrm>
          <a:prstGeom prst="rect">
            <a:avLst/>
          </a:prstGeom>
        </p:spPr>
        <p:txBody>
          <a:bodyPr vert="horz" lIns="91440" tIns="45720" rIns="91440" bIns="45720" rtlCol="0" anchor="ctr"/>
          <a:lstStyle>
            <a:lvl1pPr algn="ctr">
              <a:defRPr sz="1200" b="0" i="0">
                <a:solidFill>
                  <a:schemeClr val="tx1"/>
                </a:solidFill>
                <a:latin typeface="+mn-lt"/>
              </a:defRPr>
            </a:lvl1pPr>
          </a:lstStyle>
          <a:p>
            <a:pPr algn="l"/>
            <a:r>
              <a:rPr lang="en-GB"/>
              <a:t>CIS108-6 Data Modelling, Management and Governance</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1" r:id="rId4"/>
    <p:sldLayoutId id="2147483652" r:id="rId5"/>
    <p:sldLayoutId id="2147483654" r:id="rId6"/>
    <p:sldLayoutId id="2147483668" r:id="rId7"/>
  </p:sldLayoutIdLst>
  <p:transition spd="slow">
    <p:zoom dir="in"/>
  </p:transition>
  <p:hf hdr="0"/>
  <p:txStyles>
    <p:titleStyle>
      <a:lvl1pPr algn="r" rtl="0" eaLnBrk="0" fontAlgn="base" hangingPunct="0">
        <a:spcBef>
          <a:spcPct val="0"/>
        </a:spcBef>
        <a:spcAft>
          <a:spcPct val="0"/>
        </a:spcAft>
        <a:defRPr sz="3600" b="1">
          <a:solidFill>
            <a:schemeClr val="tx2"/>
          </a:solidFill>
          <a:latin typeface="+mj-lt"/>
          <a:ea typeface="MS PGothic" charset="0"/>
          <a:cs typeface="MS PGothic" charset="0"/>
        </a:defRPr>
      </a:lvl1pPr>
      <a:lvl2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2pPr>
      <a:lvl3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3pPr>
      <a:lvl4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4pPr>
      <a:lvl5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5pPr>
      <a:lvl6pPr marL="457200" algn="l" rtl="0" eaLnBrk="0" fontAlgn="base" hangingPunct="0">
        <a:spcBef>
          <a:spcPct val="0"/>
        </a:spcBef>
        <a:spcAft>
          <a:spcPct val="0"/>
        </a:spcAft>
        <a:defRPr sz="3200" b="1">
          <a:solidFill>
            <a:schemeClr val="tx2"/>
          </a:solidFill>
          <a:latin typeface="Times New Roman" charset="0"/>
        </a:defRPr>
      </a:lvl6pPr>
      <a:lvl7pPr marL="914400" algn="l" rtl="0" eaLnBrk="0" fontAlgn="base" hangingPunct="0">
        <a:spcBef>
          <a:spcPct val="0"/>
        </a:spcBef>
        <a:spcAft>
          <a:spcPct val="0"/>
        </a:spcAft>
        <a:defRPr sz="3200" b="1">
          <a:solidFill>
            <a:schemeClr val="tx2"/>
          </a:solidFill>
          <a:latin typeface="Times New Roman" charset="0"/>
        </a:defRPr>
      </a:lvl7pPr>
      <a:lvl8pPr marL="1371600" algn="l" rtl="0" eaLnBrk="0" fontAlgn="base" hangingPunct="0">
        <a:spcBef>
          <a:spcPct val="0"/>
        </a:spcBef>
        <a:spcAft>
          <a:spcPct val="0"/>
        </a:spcAft>
        <a:defRPr sz="3200" b="1">
          <a:solidFill>
            <a:schemeClr val="tx2"/>
          </a:solidFill>
          <a:latin typeface="Times New Roman" charset="0"/>
        </a:defRPr>
      </a:lvl8pPr>
      <a:lvl9pPr marL="1828800" algn="l" rtl="0" eaLnBrk="0" fontAlgn="base" hangingPunct="0">
        <a:spcBef>
          <a:spcPct val="0"/>
        </a:spcBef>
        <a:spcAft>
          <a:spcPct val="0"/>
        </a:spcAft>
        <a:defRPr sz="3200" b="1">
          <a:solidFill>
            <a:schemeClr val="tx2"/>
          </a:solidFill>
          <a:latin typeface="Times New Roman" charset="0"/>
        </a:defRPr>
      </a:lvl9pPr>
    </p:titleStyle>
    <p:bodyStyle>
      <a:lvl1pPr marL="385763" indent="-385763" algn="l" rtl="0" eaLnBrk="0" fontAlgn="base" hangingPunct="0">
        <a:spcBef>
          <a:spcPct val="20000"/>
        </a:spcBef>
        <a:spcAft>
          <a:spcPct val="0"/>
        </a:spcAft>
        <a:buClr>
          <a:srgbClr val="CC0000"/>
        </a:buClr>
        <a:buChar char="•"/>
        <a:defRPr sz="2800" b="0" i="0">
          <a:solidFill>
            <a:srgbClr val="003366"/>
          </a:solidFill>
          <a:latin typeface="+mn-lt"/>
          <a:ea typeface="MS PGothic" charset="0"/>
          <a:cs typeface="MS PGothic" charset="0"/>
        </a:defRPr>
      </a:lvl1pPr>
      <a:lvl2pPr marL="1146175" indent="-473075" algn="l" rtl="0" eaLnBrk="0" fontAlgn="base" hangingPunct="0">
        <a:spcBef>
          <a:spcPct val="20000"/>
        </a:spcBef>
        <a:spcAft>
          <a:spcPct val="0"/>
        </a:spcAft>
        <a:buClr>
          <a:srgbClr val="A80000"/>
        </a:buClr>
        <a:buSzPct val="80000"/>
        <a:buFont typeface="Arial"/>
        <a:buChar char="•"/>
        <a:defRPr sz="2400" b="0" i="0">
          <a:solidFill>
            <a:srgbClr val="003366"/>
          </a:solidFill>
          <a:latin typeface="+mn-lt"/>
          <a:ea typeface="MS PGothic" charset="0"/>
          <a:cs typeface="MS PGothic" charset="0"/>
        </a:defRPr>
      </a:lvl2pPr>
      <a:lvl3pPr marL="2327275" indent="-342900" algn="l" rtl="0" eaLnBrk="0" fontAlgn="base" hangingPunct="0">
        <a:spcBef>
          <a:spcPct val="20000"/>
        </a:spcBef>
        <a:spcAft>
          <a:spcPct val="0"/>
        </a:spcAft>
        <a:buSzPct val="60000"/>
        <a:buFont typeface="Arial"/>
        <a:buChar char="•"/>
        <a:defRPr sz="2000">
          <a:solidFill>
            <a:schemeClr val="tx1"/>
          </a:solidFill>
          <a:latin typeface="+mn-lt"/>
          <a:ea typeface="MS PGothic" charset="0"/>
          <a:cs typeface="MS PGothic" charset="0"/>
        </a:defRPr>
      </a:lvl3pPr>
      <a:lvl4pPr marL="2632075" indent="-228600" algn="l" rtl="0" eaLnBrk="0" fontAlgn="base" hangingPunct="0">
        <a:spcBef>
          <a:spcPct val="20000"/>
        </a:spcBef>
        <a:spcAft>
          <a:spcPct val="0"/>
        </a:spcAft>
        <a:buSzPct val="50000"/>
        <a:buFontTx/>
        <a:buChar char="–"/>
        <a:defRPr sz="1800" b="0" i="0" baseline="0">
          <a:solidFill>
            <a:schemeClr val="tx1"/>
          </a:solidFill>
          <a:latin typeface="+mn-lt"/>
          <a:ea typeface="MS PGothic" charset="0"/>
          <a:cs typeface="MS PGothic" charset="0"/>
        </a:defRPr>
      </a:lvl4pPr>
      <a:lvl5pPr marL="3051175" indent="-228600" algn="l" rtl="0" eaLnBrk="0" fontAlgn="base" hangingPunct="0">
        <a:spcBef>
          <a:spcPct val="20000"/>
        </a:spcBef>
        <a:spcAft>
          <a:spcPct val="0"/>
        </a:spcAft>
        <a:buChar char="»"/>
        <a:defRPr sz="1600" b="0" i="0">
          <a:solidFill>
            <a:schemeClr val="tx1"/>
          </a:solidFill>
          <a:latin typeface="+mn-lt"/>
          <a:ea typeface="MS PGothic" charset="0"/>
          <a:cs typeface="MS PGothic" charset="0"/>
        </a:defRPr>
      </a:lvl5pPr>
      <a:lvl6pPr marL="35083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6pPr>
      <a:lvl7pPr marL="39655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7pPr>
      <a:lvl8pPr marL="44227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8pPr>
      <a:lvl9pPr marL="48799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bwMode="auto">
          <a:xfrm>
            <a:off x="1600200" y="1556792"/>
            <a:ext cx="7010400"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195" name="Rectangle 9"/>
          <p:cNvSpPr>
            <a:spLocks noGrp="1" noChangeArrowheads="1"/>
          </p:cNvSpPr>
          <p:nvPr>
            <p:ph type="title"/>
          </p:nvPr>
        </p:nvSpPr>
        <p:spPr bwMode="auto">
          <a:xfrm>
            <a:off x="1600200" y="373856"/>
            <a:ext cx="7010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46" name="Text Box 22"/>
          <p:cNvSpPr txBox="1">
            <a:spLocks noChangeArrowheads="1"/>
          </p:cNvSpPr>
          <p:nvPr userDrawn="1"/>
        </p:nvSpPr>
        <p:spPr bwMode="auto">
          <a:xfrm>
            <a:off x="2879725" y="5772150"/>
            <a:ext cx="184150" cy="428625"/>
          </a:xfrm>
          <a:prstGeom prst="rect">
            <a:avLst/>
          </a:prstGeom>
          <a:noFill/>
          <a:ln w="9525">
            <a:noFill/>
            <a:miter lim="800000"/>
            <a:headEnd/>
            <a:tailEnd/>
          </a:ln>
          <a:effectLst/>
        </p:spPr>
        <p:txBody>
          <a:bodyPr wrap="none">
            <a:spAutoFit/>
          </a:bodyPr>
          <a:lstStyle/>
          <a:p>
            <a:pPr algn="ctr" eaLnBrk="0" hangingPunct="0">
              <a:defRPr/>
            </a:pPr>
            <a:endParaRPr lang="en-US" b="0">
              <a:ea typeface="ＭＳ Ｐゴシック" charset="-128"/>
              <a:cs typeface="+mn-cs"/>
            </a:endParaRPr>
          </a:p>
        </p:txBody>
      </p:sp>
      <p:pic>
        <p:nvPicPr>
          <p:cNvPr id="8199" name="Picture 28" descr="Beds_Logo_small.gif                                            000002DDnbessis                        C0D0C79C:"/>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0"/>
            <a:ext cx="1443038"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3"/>
          </p:nvPr>
        </p:nvSpPr>
        <p:spPr>
          <a:xfrm>
            <a:off x="179512" y="6309320"/>
            <a:ext cx="4392488" cy="365125"/>
          </a:xfrm>
          <a:prstGeom prst="rect">
            <a:avLst/>
          </a:prstGeom>
        </p:spPr>
        <p:txBody>
          <a:bodyPr vert="horz" lIns="91440" tIns="45720" rIns="91440" bIns="45720" rtlCol="0" anchor="ctr"/>
          <a:lstStyle>
            <a:lvl1pPr algn="ctr">
              <a:defRPr sz="1200" b="0" i="0">
                <a:solidFill>
                  <a:srgbClr val="B2B2B2"/>
                </a:solidFill>
                <a:latin typeface="+mn-lt"/>
              </a:defRPr>
            </a:lvl1pPr>
          </a:lstStyle>
          <a:p>
            <a:pPr algn="l"/>
            <a:r>
              <a:rPr lang="en-GB"/>
              <a:t>CIS108-6 Data Modelling, Management and Governance</a:t>
            </a:r>
            <a:endParaRPr lang="en-US" dirty="0"/>
          </a:p>
        </p:txBody>
      </p:sp>
      <p:sp>
        <p:nvSpPr>
          <p:cNvPr id="2" name="Date Placeholder 6">
            <a:extLst>
              <a:ext uri="{FF2B5EF4-FFF2-40B4-BE49-F238E27FC236}">
                <a16:creationId xmlns:a16="http://schemas.microsoft.com/office/drawing/2014/main" id="{CD8E5340-BE14-44E5-DB64-05DBA69C3209}"/>
              </a:ext>
            </a:extLst>
          </p:cNvPr>
          <p:cNvSpPr>
            <a:spLocks noGrp="1"/>
          </p:cNvSpPr>
          <p:nvPr>
            <p:ph type="dt" sz="half" idx="2"/>
          </p:nvPr>
        </p:nvSpPr>
        <p:spPr>
          <a:xfrm>
            <a:off x="8316416" y="6309320"/>
            <a:ext cx="693440" cy="365125"/>
          </a:xfrm>
          <a:prstGeom prst="rect">
            <a:avLst/>
          </a:prstGeom>
        </p:spPr>
        <p:txBody>
          <a:bodyPr/>
          <a:lstStyle>
            <a:lvl1pPr>
              <a:defRPr sz="1400"/>
            </a:lvl1pPr>
          </a:lstStyle>
          <a:p>
            <a:endParaRPr lang="en-US" dirty="0"/>
          </a:p>
        </p:txBody>
      </p:sp>
    </p:spTree>
    <p:extLst>
      <p:ext uri="{BB962C8B-B14F-4D97-AF65-F5344CB8AC3E}">
        <p14:creationId xmlns:p14="http://schemas.microsoft.com/office/powerpoint/2010/main" val="224948905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transition spd="slow">
    <p:zoom dir="in"/>
  </p:transition>
  <p:hf hdr="0"/>
  <p:txStyles>
    <p:titleStyle>
      <a:lvl1pPr algn="r" rtl="0" eaLnBrk="0" fontAlgn="base" hangingPunct="0">
        <a:spcBef>
          <a:spcPct val="0"/>
        </a:spcBef>
        <a:spcAft>
          <a:spcPct val="0"/>
        </a:spcAft>
        <a:defRPr sz="3600" b="1">
          <a:solidFill>
            <a:schemeClr val="tx2"/>
          </a:solidFill>
          <a:latin typeface="+mj-lt"/>
          <a:ea typeface="MS PGothic" charset="0"/>
          <a:cs typeface="MS PGothic" charset="0"/>
        </a:defRPr>
      </a:lvl1pPr>
      <a:lvl2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2pPr>
      <a:lvl3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3pPr>
      <a:lvl4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4pPr>
      <a:lvl5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5pPr>
      <a:lvl6pPr marL="457200" algn="l" rtl="0" eaLnBrk="0" fontAlgn="base" hangingPunct="0">
        <a:spcBef>
          <a:spcPct val="0"/>
        </a:spcBef>
        <a:spcAft>
          <a:spcPct val="0"/>
        </a:spcAft>
        <a:defRPr sz="3200" b="1">
          <a:solidFill>
            <a:schemeClr val="tx2"/>
          </a:solidFill>
          <a:latin typeface="Times New Roman" charset="0"/>
        </a:defRPr>
      </a:lvl6pPr>
      <a:lvl7pPr marL="914400" algn="l" rtl="0" eaLnBrk="0" fontAlgn="base" hangingPunct="0">
        <a:spcBef>
          <a:spcPct val="0"/>
        </a:spcBef>
        <a:spcAft>
          <a:spcPct val="0"/>
        </a:spcAft>
        <a:defRPr sz="3200" b="1">
          <a:solidFill>
            <a:schemeClr val="tx2"/>
          </a:solidFill>
          <a:latin typeface="Times New Roman" charset="0"/>
        </a:defRPr>
      </a:lvl7pPr>
      <a:lvl8pPr marL="1371600" algn="l" rtl="0" eaLnBrk="0" fontAlgn="base" hangingPunct="0">
        <a:spcBef>
          <a:spcPct val="0"/>
        </a:spcBef>
        <a:spcAft>
          <a:spcPct val="0"/>
        </a:spcAft>
        <a:defRPr sz="3200" b="1">
          <a:solidFill>
            <a:schemeClr val="tx2"/>
          </a:solidFill>
          <a:latin typeface="Times New Roman" charset="0"/>
        </a:defRPr>
      </a:lvl8pPr>
      <a:lvl9pPr marL="1828800" algn="l" rtl="0" eaLnBrk="0" fontAlgn="base" hangingPunct="0">
        <a:spcBef>
          <a:spcPct val="0"/>
        </a:spcBef>
        <a:spcAft>
          <a:spcPct val="0"/>
        </a:spcAft>
        <a:defRPr sz="3200" b="1">
          <a:solidFill>
            <a:schemeClr val="tx2"/>
          </a:solidFill>
          <a:latin typeface="Times New Roman" charset="0"/>
        </a:defRPr>
      </a:lvl9pPr>
    </p:titleStyle>
    <p:bodyStyle>
      <a:lvl1pPr marL="385763" indent="-385763" algn="l" rtl="0" eaLnBrk="0" fontAlgn="base" hangingPunct="0">
        <a:spcBef>
          <a:spcPct val="20000"/>
        </a:spcBef>
        <a:spcAft>
          <a:spcPct val="0"/>
        </a:spcAft>
        <a:buClr>
          <a:srgbClr val="CC0000"/>
        </a:buClr>
        <a:buChar char="•"/>
        <a:defRPr sz="2800" b="0" i="0">
          <a:solidFill>
            <a:srgbClr val="003366"/>
          </a:solidFill>
          <a:latin typeface="+mn-lt"/>
          <a:ea typeface="MS PGothic" charset="0"/>
          <a:cs typeface="MS PGothic" charset="0"/>
        </a:defRPr>
      </a:lvl1pPr>
      <a:lvl2pPr marL="1146175" indent="-473075" algn="l" rtl="0" eaLnBrk="0" fontAlgn="base" hangingPunct="0">
        <a:spcBef>
          <a:spcPct val="20000"/>
        </a:spcBef>
        <a:spcAft>
          <a:spcPct val="0"/>
        </a:spcAft>
        <a:buClr>
          <a:srgbClr val="A80000"/>
        </a:buClr>
        <a:buSzPct val="80000"/>
        <a:buFont typeface="Arial"/>
        <a:buChar char="•"/>
        <a:defRPr sz="2400" b="0" i="0">
          <a:solidFill>
            <a:srgbClr val="003366"/>
          </a:solidFill>
          <a:latin typeface="+mn-lt"/>
          <a:ea typeface="MS PGothic" charset="0"/>
          <a:cs typeface="MS PGothic" charset="0"/>
        </a:defRPr>
      </a:lvl2pPr>
      <a:lvl3pPr marL="2327275" indent="-342900" algn="l" rtl="0" eaLnBrk="0" fontAlgn="base" hangingPunct="0">
        <a:spcBef>
          <a:spcPct val="20000"/>
        </a:spcBef>
        <a:spcAft>
          <a:spcPct val="0"/>
        </a:spcAft>
        <a:buSzPct val="60000"/>
        <a:buFont typeface="Arial"/>
        <a:buChar char="•"/>
        <a:defRPr sz="2000">
          <a:solidFill>
            <a:schemeClr val="tx1"/>
          </a:solidFill>
          <a:latin typeface="+mn-lt"/>
          <a:ea typeface="MS PGothic" charset="0"/>
          <a:cs typeface="MS PGothic" charset="0"/>
        </a:defRPr>
      </a:lvl3pPr>
      <a:lvl4pPr marL="2632075" indent="-228600" algn="l" rtl="0" eaLnBrk="0" fontAlgn="base" hangingPunct="0">
        <a:spcBef>
          <a:spcPct val="20000"/>
        </a:spcBef>
        <a:spcAft>
          <a:spcPct val="0"/>
        </a:spcAft>
        <a:buSzPct val="50000"/>
        <a:buFontTx/>
        <a:buChar char="–"/>
        <a:defRPr sz="1800" b="0" i="0" baseline="0">
          <a:solidFill>
            <a:schemeClr val="tx1"/>
          </a:solidFill>
          <a:latin typeface="+mn-lt"/>
          <a:ea typeface="MS PGothic" charset="0"/>
          <a:cs typeface="MS PGothic" charset="0"/>
        </a:defRPr>
      </a:lvl4pPr>
      <a:lvl5pPr marL="3051175" indent="-228600" algn="l" rtl="0" eaLnBrk="0" fontAlgn="base" hangingPunct="0">
        <a:spcBef>
          <a:spcPct val="20000"/>
        </a:spcBef>
        <a:spcAft>
          <a:spcPct val="0"/>
        </a:spcAft>
        <a:buChar char="»"/>
        <a:defRPr sz="1600" b="0" i="0">
          <a:solidFill>
            <a:schemeClr val="tx1"/>
          </a:solidFill>
          <a:latin typeface="+mn-lt"/>
          <a:ea typeface="MS PGothic" charset="0"/>
          <a:cs typeface="MS PGothic" charset="0"/>
        </a:defRPr>
      </a:lvl5pPr>
      <a:lvl6pPr marL="35083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6pPr>
      <a:lvl7pPr marL="39655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7pPr>
      <a:lvl8pPr marL="44227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8pPr>
      <a:lvl9pPr marL="48799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colab.research.google.com/" TargetMode="External"/><Relationship Id="rId2" Type="http://schemas.openxmlformats.org/officeDocument/2006/relationships/hyperlink" Target="https://cloud.google.co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www.edureka.co/blog/hive-tutorial/" TargetMode="External"/><Relationship Id="rId3" Type="http://schemas.openxmlformats.org/officeDocument/2006/relationships/hyperlink" Target="https://www.edureka.co/blog/pig-tutorial/" TargetMode="External"/><Relationship Id="rId7" Type="http://schemas.openxmlformats.org/officeDocument/2006/relationships/hyperlink" Target="https://www.edureka.co/blog/splunk-tutorial" TargetMode="External"/><Relationship Id="rId2" Type="http://schemas.openxmlformats.org/officeDocument/2006/relationships/hyperlink" Target="https://www.edureka.co/blog/hadoop-career/" TargetMode="External"/><Relationship Id="rId1" Type="http://schemas.openxmlformats.org/officeDocument/2006/relationships/slideLayout" Target="../slideLayouts/slideLayout2.xml"/><Relationship Id="rId6" Type="http://schemas.openxmlformats.org/officeDocument/2006/relationships/hyperlink" Target="https://www.edureka.co/blog/talend-big-data-tutorial/" TargetMode="External"/><Relationship Id="rId5" Type="http://schemas.openxmlformats.org/officeDocument/2006/relationships/hyperlink" Target="https://www.edureka.co/blog/spark-streaming/" TargetMode="External"/><Relationship Id="rId10" Type="http://schemas.openxmlformats.org/officeDocument/2006/relationships/image" Target="../media/image22.png"/><Relationship Id="rId4" Type="http://schemas.openxmlformats.org/officeDocument/2006/relationships/hyperlink" Target="https://www.edureka.co/blog/hbase-tutorial" TargetMode="External"/><Relationship Id="rId9" Type="http://schemas.openxmlformats.org/officeDocument/2006/relationships/hyperlink" Target="https://www.edureka.co/blog/apache-kafka-next-generation-distributed-messaging-system"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wikiwand.com/en/Computers" TargetMode="External"/><Relationship Id="rId2" Type="http://schemas.openxmlformats.org/officeDocument/2006/relationships/hyperlink" Target="https://www.wikiwand.com/en/Distributed_database#citenote1" TargetMode="External"/><Relationship Id="rId1" Type="http://schemas.openxmlformats.org/officeDocument/2006/relationships/slideLayout" Target="../slideLayouts/slideLayout2.xml"/><Relationship Id="rId4" Type="http://schemas.openxmlformats.org/officeDocument/2006/relationships/hyperlink" Target="https://www.wikiwand.com/en/Computer_network"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5CC6E7A5-68E1-4C20-995B-711BA381D782}"/>
              </a:ext>
            </a:extLst>
          </p:cNvPr>
          <p:cNvSpPr>
            <a:spLocks noGrp="1"/>
          </p:cNvSpPr>
          <p:nvPr>
            <p:ph type="subTitle" idx="1"/>
          </p:nvPr>
        </p:nvSpPr>
        <p:spPr>
          <a:xfrm>
            <a:off x="1547664" y="4077072"/>
            <a:ext cx="6400800" cy="2106801"/>
          </a:xfrm>
        </p:spPr>
        <p:txBody>
          <a:bodyPr/>
          <a:lstStyle/>
          <a:p>
            <a:endParaRPr lang="en-US" dirty="0"/>
          </a:p>
          <a:p>
            <a:r>
              <a:rPr lang="en-US" dirty="0"/>
              <a:t>Gangmin Li</a:t>
            </a:r>
          </a:p>
          <a:p>
            <a:r>
              <a:rPr lang="en-US" dirty="0"/>
              <a:t>(Office hours: 13:00-17:00 every Friday)</a:t>
            </a:r>
          </a:p>
        </p:txBody>
      </p:sp>
      <p:sp>
        <p:nvSpPr>
          <p:cNvPr id="4" name="Title 1">
            <a:extLst>
              <a:ext uri="{FF2B5EF4-FFF2-40B4-BE49-F238E27FC236}">
                <a16:creationId xmlns:a16="http://schemas.microsoft.com/office/drawing/2014/main" id="{CF55D318-ECD4-38DB-E6FC-2AB6EB9A600F}"/>
              </a:ext>
            </a:extLst>
          </p:cNvPr>
          <p:cNvSpPr txBox="1">
            <a:spLocks/>
          </p:cNvSpPr>
          <p:nvPr/>
        </p:nvSpPr>
        <p:spPr bwMode="auto">
          <a:xfrm>
            <a:off x="755576" y="1844824"/>
            <a:ext cx="7772400"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mj-lt"/>
                <a:ea typeface="MS PGothic" charset="0"/>
                <a:cs typeface="MS PGothic" charset="0"/>
              </a:defRPr>
            </a:lvl1pPr>
            <a:lvl2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2pPr>
            <a:lvl3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3pPr>
            <a:lvl4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4pPr>
            <a:lvl5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5pPr>
            <a:lvl6pPr marL="457200" algn="l" rtl="0" eaLnBrk="0" fontAlgn="base" hangingPunct="0">
              <a:spcBef>
                <a:spcPct val="0"/>
              </a:spcBef>
              <a:spcAft>
                <a:spcPct val="0"/>
              </a:spcAft>
              <a:defRPr sz="3200" b="1">
                <a:solidFill>
                  <a:schemeClr val="tx2"/>
                </a:solidFill>
                <a:latin typeface="Times New Roman" charset="0"/>
              </a:defRPr>
            </a:lvl6pPr>
            <a:lvl7pPr marL="914400" algn="l" rtl="0" eaLnBrk="0" fontAlgn="base" hangingPunct="0">
              <a:spcBef>
                <a:spcPct val="0"/>
              </a:spcBef>
              <a:spcAft>
                <a:spcPct val="0"/>
              </a:spcAft>
              <a:defRPr sz="3200" b="1">
                <a:solidFill>
                  <a:schemeClr val="tx2"/>
                </a:solidFill>
                <a:latin typeface="Times New Roman" charset="0"/>
              </a:defRPr>
            </a:lvl7pPr>
            <a:lvl8pPr marL="1371600" algn="l" rtl="0" eaLnBrk="0" fontAlgn="base" hangingPunct="0">
              <a:spcBef>
                <a:spcPct val="0"/>
              </a:spcBef>
              <a:spcAft>
                <a:spcPct val="0"/>
              </a:spcAft>
              <a:defRPr sz="3200" b="1">
                <a:solidFill>
                  <a:schemeClr val="tx2"/>
                </a:solidFill>
                <a:latin typeface="Times New Roman" charset="0"/>
              </a:defRPr>
            </a:lvl8pPr>
            <a:lvl9pPr marL="1828800" algn="l" rtl="0" eaLnBrk="0" fontAlgn="base" hangingPunct="0">
              <a:spcBef>
                <a:spcPct val="0"/>
              </a:spcBef>
              <a:spcAft>
                <a:spcPct val="0"/>
              </a:spcAft>
              <a:defRPr sz="3200" b="1">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Cambria"/>
                <a:ea typeface="MS PGothic" charset="0"/>
              </a:rPr>
              <a:t>Clouds Computing and Distributed Data Systems </a:t>
            </a:r>
            <a:endParaRPr kumimoji="0" lang="en-US" sz="4000" b="1" i="0" u="none" strike="noStrike" kern="0" cap="none" spc="0" normalizeH="0" baseline="0" noProof="0" dirty="0">
              <a:ln>
                <a:noFill/>
              </a:ln>
              <a:solidFill>
                <a:srgbClr val="000000"/>
              </a:solidFill>
              <a:effectLst/>
              <a:uLnTx/>
              <a:uFillTx/>
              <a:latin typeface="Cambria"/>
              <a:ea typeface="MS PGothic" charset="0"/>
            </a:endParaRPr>
          </a:p>
        </p:txBody>
      </p:sp>
      <p:sp>
        <p:nvSpPr>
          <p:cNvPr id="2" name="Title 1">
            <a:extLst>
              <a:ext uri="{FF2B5EF4-FFF2-40B4-BE49-F238E27FC236}">
                <a16:creationId xmlns:a16="http://schemas.microsoft.com/office/drawing/2014/main" id="{238BF05D-5889-5BC2-0A94-AB063B02A9DF}"/>
              </a:ext>
            </a:extLst>
          </p:cNvPr>
          <p:cNvSpPr>
            <a:spLocks noGrp="1"/>
          </p:cNvSpPr>
          <p:nvPr>
            <p:ph type="ctrTitle"/>
          </p:nvPr>
        </p:nvSpPr>
        <p:spPr>
          <a:xfrm>
            <a:off x="1187624" y="188640"/>
            <a:ext cx="7772400" cy="1470025"/>
          </a:xfrm>
        </p:spPr>
        <p:txBody>
          <a:bodyPr/>
          <a:lstStyle/>
          <a:p>
            <a:r>
              <a:rPr lang="en-US" sz="2800" dirty="0">
                <a:solidFill>
                  <a:srgbClr val="00B050"/>
                </a:solidFill>
              </a:rPr>
              <a:t>Data Modelling, Management &amp; Governance</a:t>
            </a:r>
            <a:br>
              <a:rPr lang="en-US" sz="2800" dirty="0">
                <a:solidFill>
                  <a:srgbClr val="00B050"/>
                </a:solidFill>
              </a:rPr>
            </a:br>
            <a:r>
              <a:rPr lang="en-US" sz="2800" dirty="0">
                <a:solidFill>
                  <a:srgbClr val="00B050"/>
                </a:solidFill>
              </a:rPr>
              <a:t>CIS108-6</a:t>
            </a:r>
          </a:p>
        </p:txBody>
      </p:sp>
    </p:spTree>
    <p:extLst>
      <p:ext uri="{BB962C8B-B14F-4D97-AF65-F5344CB8AC3E}">
        <p14:creationId xmlns:p14="http://schemas.microsoft.com/office/powerpoint/2010/main" val="3269523725"/>
      </p:ext>
    </p:extLst>
  </p:cSld>
  <p:clrMapOvr>
    <a:masterClrMapping/>
  </p:clrMapOvr>
  <p:transition spd="slow">
    <p:zoom dir="in"/>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04A20-E42D-5092-CBAE-069AA2AB2480}"/>
              </a:ext>
            </a:extLst>
          </p:cNvPr>
          <p:cNvSpPr>
            <a:spLocks noGrp="1"/>
          </p:cNvSpPr>
          <p:nvPr>
            <p:ph type="title"/>
          </p:nvPr>
        </p:nvSpPr>
        <p:spPr/>
        <p:txBody>
          <a:bodyPr/>
          <a:lstStyle/>
          <a:p>
            <a:r>
              <a:rPr lang="en-GB" dirty="0"/>
              <a:t>Grid computing</a:t>
            </a:r>
          </a:p>
        </p:txBody>
      </p:sp>
      <p:pic>
        <p:nvPicPr>
          <p:cNvPr id="1026" name="Picture 2" descr="Grid Computing at Scale for Financial Services - The Digital Insurer">
            <a:extLst>
              <a:ext uri="{FF2B5EF4-FFF2-40B4-BE49-F238E27FC236}">
                <a16:creationId xmlns:a16="http://schemas.microsoft.com/office/drawing/2014/main" id="{CFA6E9A9-0F44-FDBF-0928-8D917FE3FD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34" t="26236" r="7299"/>
          <a:stretch/>
        </p:blipFill>
        <p:spPr bwMode="auto">
          <a:xfrm>
            <a:off x="4932040" y="1613092"/>
            <a:ext cx="3815486" cy="21040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56985A6-38C3-B630-B16B-54A76ACC5A4C}"/>
              </a:ext>
            </a:extLst>
          </p:cNvPr>
          <p:cNvPicPr>
            <a:picLocks noChangeAspect="1"/>
          </p:cNvPicPr>
          <p:nvPr/>
        </p:nvPicPr>
        <p:blipFill>
          <a:blip r:embed="rId3"/>
          <a:stretch>
            <a:fillRect/>
          </a:stretch>
        </p:blipFill>
        <p:spPr>
          <a:xfrm>
            <a:off x="5768220" y="3717171"/>
            <a:ext cx="2143125" cy="2143125"/>
          </a:xfrm>
          <a:prstGeom prst="rect">
            <a:avLst/>
          </a:prstGeom>
        </p:spPr>
      </p:pic>
      <p:pic>
        <p:nvPicPr>
          <p:cNvPr id="10" name="Picture 9">
            <a:extLst>
              <a:ext uri="{FF2B5EF4-FFF2-40B4-BE49-F238E27FC236}">
                <a16:creationId xmlns:a16="http://schemas.microsoft.com/office/drawing/2014/main" id="{84132C43-49D2-D2EB-CE8A-C51F17AD7438}"/>
              </a:ext>
            </a:extLst>
          </p:cNvPr>
          <p:cNvPicPr>
            <a:picLocks noChangeAspect="1"/>
          </p:cNvPicPr>
          <p:nvPr/>
        </p:nvPicPr>
        <p:blipFill>
          <a:blip r:embed="rId4"/>
          <a:stretch>
            <a:fillRect/>
          </a:stretch>
        </p:blipFill>
        <p:spPr>
          <a:xfrm>
            <a:off x="579004" y="2046722"/>
            <a:ext cx="3481118" cy="3340898"/>
          </a:xfrm>
          <a:prstGeom prst="rect">
            <a:avLst/>
          </a:prstGeom>
        </p:spPr>
      </p:pic>
      <p:sp>
        <p:nvSpPr>
          <p:cNvPr id="12" name="TextBox 11">
            <a:extLst>
              <a:ext uri="{FF2B5EF4-FFF2-40B4-BE49-F238E27FC236}">
                <a16:creationId xmlns:a16="http://schemas.microsoft.com/office/drawing/2014/main" id="{B2AA5C0D-2DFB-4B46-95B9-4B065CF29436}"/>
              </a:ext>
            </a:extLst>
          </p:cNvPr>
          <p:cNvSpPr txBox="1"/>
          <p:nvPr/>
        </p:nvSpPr>
        <p:spPr>
          <a:xfrm>
            <a:off x="1240667" y="5605806"/>
            <a:ext cx="2611253" cy="430887"/>
          </a:xfrm>
          <a:prstGeom prst="rect">
            <a:avLst/>
          </a:prstGeom>
          <a:noFill/>
        </p:spPr>
        <p:txBody>
          <a:bodyPr wrap="square">
            <a:spAutoFit/>
          </a:bodyPr>
          <a:lstStyle/>
          <a:p>
            <a:r>
              <a:rPr lang="en-GB" dirty="0"/>
              <a:t>Utility services</a:t>
            </a:r>
          </a:p>
        </p:txBody>
      </p:sp>
      <p:sp>
        <p:nvSpPr>
          <p:cNvPr id="14" name="TextBox 13">
            <a:extLst>
              <a:ext uri="{FF2B5EF4-FFF2-40B4-BE49-F238E27FC236}">
                <a16:creationId xmlns:a16="http://schemas.microsoft.com/office/drawing/2014/main" id="{9F80DBC7-6AE4-F76A-6C72-0BCDBBD10A61}"/>
              </a:ext>
            </a:extLst>
          </p:cNvPr>
          <p:cNvSpPr txBox="1"/>
          <p:nvPr/>
        </p:nvSpPr>
        <p:spPr>
          <a:xfrm>
            <a:off x="579004" y="1470380"/>
            <a:ext cx="4752528" cy="430887"/>
          </a:xfrm>
          <a:prstGeom prst="rect">
            <a:avLst/>
          </a:prstGeom>
          <a:noFill/>
        </p:spPr>
        <p:txBody>
          <a:bodyPr wrap="square">
            <a:spAutoFit/>
          </a:bodyPr>
          <a:lstStyle/>
          <a:p>
            <a:r>
              <a:rPr lang="en-GB" dirty="0"/>
              <a:t>Mainframe → PC → Cloud</a:t>
            </a:r>
          </a:p>
        </p:txBody>
      </p:sp>
      <p:sp>
        <p:nvSpPr>
          <p:cNvPr id="3" name="Footer Placeholder 2">
            <a:extLst>
              <a:ext uri="{FF2B5EF4-FFF2-40B4-BE49-F238E27FC236}">
                <a16:creationId xmlns:a16="http://schemas.microsoft.com/office/drawing/2014/main" id="{D8A2B954-CA3D-0F0D-888C-2C15AA88A99F}"/>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337667116"/>
      </p:ext>
    </p:extLst>
  </p:cSld>
  <p:clrMapOvr>
    <a:masterClrMapping/>
  </p:clrMapOvr>
  <p:transition spd="slow">
    <p:zoom dir="in"/>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E9FFB-F478-8ECB-7047-9573C111A5A5}"/>
              </a:ext>
            </a:extLst>
          </p:cNvPr>
          <p:cNvSpPr>
            <a:spLocks noGrp="1"/>
          </p:cNvSpPr>
          <p:nvPr>
            <p:ph type="title"/>
          </p:nvPr>
        </p:nvSpPr>
        <p:spPr>
          <a:xfrm>
            <a:off x="1650043" y="836712"/>
            <a:ext cx="7010400" cy="685800"/>
          </a:xfrm>
        </p:spPr>
        <p:txBody>
          <a:bodyPr/>
          <a:lstStyle/>
          <a:p>
            <a:r>
              <a:rPr lang="en-GB" dirty="0"/>
              <a:t>Three cornerstones of </a:t>
            </a:r>
            <a:br>
              <a:rPr lang="en-GB" dirty="0"/>
            </a:br>
            <a:r>
              <a:rPr lang="en-GB" dirty="0"/>
              <a:t>Grid computing</a:t>
            </a:r>
          </a:p>
        </p:txBody>
      </p:sp>
      <p:sp>
        <p:nvSpPr>
          <p:cNvPr id="3" name="Content Placeholder 2">
            <a:extLst>
              <a:ext uri="{FF2B5EF4-FFF2-40B4-BE49-F238E27FC236}">
                <a16:creationId xmlns:a16="http://schemas.microsoft.com/office/drawing/2014/main" id="{242806FA-EF33-EFA3-809C-4AA507424214}"/>
              </a:ext>
            </a:extLst>
          </p:cNvPr>
          <p:cNvSpPr>
            <a:spLocks noGrp="1"/>
          </p:cNvSpPr>
          <p:nvPr>
            <p:ph idx="1"/>
          </p:nvPr>
        </p:nvSpPr>
        <p:spPr>
          <a:xfrm>
            <a:off x="464468" y="2242592"/>
            <a:ext cx="8215064" cy="3600400"/>
          </a:xfrm>
        </p:spPr>
        <p:txBody>
          <a:bodyPr/>
          <a:lstStyle/>
          <a:p>
            <a:pPr algn="l">
              <a:buFont typeface="Arial" panose="020B0604020202020204" pitchFamily="34" charset="0"/>
              <a:buChar char="•"/>
            </a:pPr>
            <a:r>
              <a:rPr lang="en-GB" b="1" i="0" dirty="0">
                <a:solidFill>
                  <a:srgbClr val="333333"/>
                </a:solidFill>
                <a:effectLst/>
                <a:latin typeface="OpenSansRegular"/>
              </a:rPr>
              <a:t>Decentralised,</a:t>
            </a:r>
            <a:r>
              <a:rPr lang="en-GB" b="0" i="0" dirty="0">
                <a:solidFill>
                  <a:srgbClr val="333333"/>
                </a:solidFill>
                <a:effectLst/>
                <a:latin typeface="OpenSansRegular"/>
              </a:rPr>
              <a:t> local, and global coordination of resources such as computer clusters, data analytics, mass storage, and databases.</a:t>
            </a:r>
          </a:p>
          <a:p>
            <a:pPr algn="l">
              <a:buFont typeface="Arial" panose="020B0604020202020204" pitchFamily="34" charset="0"/>
              <a:buChar char="•"/>
            </a:pPr>
            <a:r>
              <a:rPr lang="en-GB" b="1" i="0" dirty="0">
                <a:solidFill>
                  <a:srgbClr val="333333"/>
                </a:solidFill>
                <a:effectLst/>
                <a:latin typeface="OpenSansRegular"/>
              </a:rPr>
              <a:t>Standardised,</a:t>
            </a:r>
            <a:r>
              <a:rPr lang="en-GB" b="0" i="0" dirty="0">
                <a:solidFill>
                  <a:srgbClr val="333333"/>
                </a:solidFill>
                <a:effectLst/>
                <a:latin typeface="OpenSansRegular"/>
              </a:rPr>
              <a:t> open interfaces (nodes) and middleware (protocols or protocol bundles) that connect computing units to the main grid and distribute tasks.</a:t>
            </a:r>
          </a:p>
          <a:p>
            <a:pPr algn="l">
              <a:buFont typeface="Arial" panose="020B0604020202020204" pitchFamily="34" charset="0"/>
              <a:buChar char="•"/>
            </a:pPr>
            <a:r>
              <a:rPr lang="en-GB" b="0" i="0" dirty="0">
                <a:solidFill>
                  <a:srgbClr val="333333"/>
                </a:solidFill>
                <a:effectLst/>
                <a:latin typeface="OpenSansRegular"/>
              </a:rPr>
              <a:t>Provision of non-trivial </a:t>
            </a:r>
            <a:r>
              <a:rPr lang="en-GB" b="1" i="0" dirty="0">
                <a:solidFill>
                  <a:srgbClr val="333333"/>
                </a:solidFill>
                <a:effectLst/>
                <a:latin typeface="OpenSansRegular"/>
              </a:rPr>
              <a:t>quality-of-service</a:t>
            </a:r>
            <a:r>
              <a:rPr lang="en-GB" b="0" i="0" dirty="0">
                <a:solidFill>
                  <a:srgbClr val="333333"/>
                </a:solidFill>
                <a:effectLst/>
                <a:latin typeface="OpenSansRegular"/>
              </a:rPr>
              <a:t> (QoS) to optimally </a:t>
            </a:r>
            <a:r>
              <a:rPr lang="en-GB" b="1" i="0" dirty="0">
                <a:solidFill>
                  <a:srgbClr val="333333"/>
                </a:solidFill>
                <a:effectLst/>
                <a:latin typeface="OpenSansRegular"/>
              </a:rPr>
              <a:t>distribute data</a:t>
            </a:r>
            <a:r>
              <a:rPr lang="en-GB" b="0" i="0" dirty="0">
                <a:solidFill>
                  <a:srgbClr val="333333"/>
                </a:solidFill>
                <a:effectLst/>
                <a:latin typeface="OpenSansRegular"/>
              </a:rPr>
              <a:t> streams and ensure constant scalability and reliable data transfer under high computational demands.</a:t>
            </a:r>
          </a:p>
          <a:p>
            <a:endParaRPr lang="en-GB" dirty="0"/>
          </a:p>
        </p:txBody>
      </p:sp>
      <p:sp>
        <p:nvSpPr>
          <p:cNvPr id="4" name="Footer Placeholder 3">
            <a:extLst>
              <a:ext uri="{FF2B5EF4-FFF2-40B4-BE49-F238E27FC236}">
                <a16:creationId xmlns:a16="http://schemas.microsoft.com/office/drawing/2014/main" id="{44AD4EF4-6C0E-8B60-EF74-4DA06C9FE105}"/>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1668020359"/>
      </p:ext>
    </p:extLst>
  </p:cSld>
  <p:clrMapOvr>
    <a:masterClrMapping/>
  </p:clrMapOvr>
  <p:transition spd="slow">
    <p:zoom dir="in"/>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C97EC-F512-3DA7-E74F-7C3617756FE9}"/>
              </a:ext>
            </a:extLst>
          </p:cNvPr>
          <p:cNvSpPr>
            <a:spLocks noGrp="1"/>
          </p:cNvSpPr>
          <p:nvPr>
            <p:ph type="title"/>
          </p:nvPr>
        </p:nvSpPr>
        <p:spPr/>
        <p:txBody>
          <a:bodyPr/>
          <a:lstStyle/>
          <a:p>
            <a:r>
              <a:rPr lang="en-GB" dirty="0"/>
              <a:t> Clouds vs. Grid</a:t>
            </a:r>
          </a:p>
        </p:txBody>
      </p:sp>
      <p:pic>
        <p:nvPicPr>
          <p:cNvPr id="6" name="Content Placeholder 5">
            <a:extLst>
              <a:ext uri="{FF2B5EF4-FFF2-40B4-BE49-F238E27FC236}">
                <a16:creationId xmlns:a16="http://schemas.microsoft.com/office/drawing/2014/main" id="{8E95C020-038D-5D60-0CFA-38B36E03AB9E}"/>
              </a:ext>
            </a:extLst>
          </p:cNvPr>
          <p:cNvPicPr>
            <a:picLocks noGrp="1" noChangeAspect="1"/>
          </p:cNvPicPr>
          <p:nvPr>
            <p:ph idx="1"/>
          </p:nvPr>
        </p:nvPicPr>
        <p:blipFill>
          <a:blip r:embed="rId2"/>
          <a:stretch>
            <a:fillRect/>
          </a:stretch>
        </p:blipFill>
        <p:spPr>
          <a:xfrm>
            <a:off x="1763688" y="1540107"/>
            <a:ext cx="6417430" cy="3341366"/>
          </a:xfrm>
        </p:spPr>
      </p:pic>
      <p:sp>
        <p:nvSpPr>
          <p:cNvPr id="4" name="Footer Placeholder 3">
            <a:extLst>
              <a:ext uri="{FF2B5EF4-FFF2-40B4-BE49-F238E27FC236}">
                <a16:creationId xmlns:a16="http://schemas.microsoft.com/office/drawing/2014/main" id="{26632D36-5E1D-4F93-0154-A64FF166335A}"/>
              </a:ext>
            </a:extLst>
          </p:cNvPr>
          <p:cNvSpPr>
            <a:spLocks noGrp="1"/>
          </p:cNvSpPr>
          <p:nvPr>
            <p:ph type="ftr" sz="quarter" idx="11"/>
          </p:nvPr>
        </p:nvSpPr>
        <p:spPr/>
        <p:txBody>
          <a:bodyPr/>
          <a:lstStyle/>
          <a:p>
            <a:pPr algn="l"/>
            <a:r>
              <a:rPr lang="en-GB"/>
              <a:t>CIS108-6 Data Modelling, Management and Governance</a:t>
            </a:r>
            <a:endParaRPr lang="en-US" dirty="0"/>
          </a:p>
        </p:txBody>
      </p:sp>
      <p:sp>
        <p:nvSpPr>
          <p:cNvPr id="8" name="TextBox 7">
            <a:extLst>
              <a:ext uri="{FF2B5EF4-FFF2-40B4-BE49-F238E27FC236}">
                <a16:creationId xmlns:a16="http://schemas.microsoft.com/office/drawing/2014/main" id="{04F9E2F3-68D3-50AD-0171-52C34F733369}"/>
              </a:ext>
            </a:extLst>
          </p:cNvPr>
          <p:cNvSpPr txBox="1"/>
          <p:nvPr/>
        </p:nvSpPr>
        <p:spPr>
          <a:xfrm>
            <a:off x="1044361" y="5223961"/>
            <a:ext cx="7689198" cy="1107996"/>
          </a:xfrm>
          <a:prstGeom prst="rect">
            <a:avLst/>
          </a:prstGeom>
          <a:noFill/>
        </p:spPr>
        <p:txBody>
          <a:bodyPr wrap="square">
            <a:spAutoFit/>
          </a:bodyPr>
          <a:lstStyle/>
          <a:p>
            <a:r>
              <a:rPr lang="en-GB" dirty="0"/>
              <a:t>Grid computing distributes processes non-centrally to coupled resources, cloud computing uses centrally hosted cloud servers.</a:t>
            </a:r>
          </a:p>
        </p:txBody>
      </p:sp>
    </p:spTree>
    <p:extLst>
      <p:ext uri="{BB962C8B-B14F-4D97-AF65-F5344CB8AC3E}">
        <p14:creationId xmlns:p14="http://schemas.microsoft.com/office/powerpoint/2010/main" val="328583999"/>
      </p:ext>
    </p:extLst>
  </p:cSld>
  <p:clrMapOvr>
    <a:masterClrMapping/>
  </p:clrMapOvr>
  <p:transition spd="slow">
    <p:zoom dir="in"/>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9FBF8-C43C-4FC9-BDAE-5AED865168F6}"/>
              </a:ext>
            </a:extLst>
          </p:cNvPr>
          <p:cNvSpPr>
            <a:spLocks noGrp="1"/>
          </p:cNvSpPr>
          <p:nvPr>
            <p:ph type="title"/>
          </p:nvPr>
        </p:nvSpPr>
        <p:spPr/>
        <p:txBody>
          <a:bodyPr/>
          <a:lstStyle/>
          <a:p>
            <a:r>
              <a:rPr lang="en-GB" dirty="0"/>
              <a:t>Advantages of Clouds</a:t>
            </a:r>
          </a:p>
        </p:txBody>
      </p:sp>
      <p:sp>
        <p:nvSpPr>
          <p:cNvPr id="5" name="Rectangle 2">
            <a:extLst>
              <a:ext uri="{FF2B5EF4-FFF2-40B4-BE49-F238E27FC236}">
                <a16:creationId xmlns:a16="http://schemas.microsoft.com/office/drawing/2014/main" id="{F4F2D660-B713-D16B-BEB0-DD1AF8A95A20}"/>
              </a:ext>
            </a:extLst>
          </p:cNvPr>
          <p:cNvSpPr>
            <a:spLocks noGrp="1" noChangeArrowheads="1"/>
          </p:cNvSpPr>
          <p:nvPr>
            <p:ph idx="1"/>
          </p:nvPr>
        </p:nvSpPr>
        <p:spPr>
          <a:xfrm>
            <a:off x="928688" y="1412776"/>
            <a:ext cx="7387728" cy="4896544"/>
          </a:xfrm>
        </p:spPr>
        <p:txBody>
          <a:bodyPr/>
          <a:lstStyle/>
          <a:p>
            <a:pPr marL="339725" indent="-339725" eaLnBrk="1" hangingPunct="1">
              <a:lnSpc>
                <a:spcPct val="90000"/>
              </a:lnSpc>
              <a:spcBef>
                <a:spcPts val="7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en-US" sz="2800" dirty="0"/>
              <a:t>Lower cost</a:t>
            </a:r>
          </a:p>
          <a:p>
            <a:pPr marL="1482725" lvl="1" indent="-566738"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en-US" sz="2400" dirty="0" err="1"/>
              <a:t>hw</a:t>
            </a:r>
            <a:r>
              <a:rPr lang="en-US" altLang="en-US" sz="2400" dirty="0"/>
              <a:t>/</a:t>
            </a:r>
            <a:r>
              <a:rPr lang="en-US" altLang="en-US" sz="2400" dirty="0" err="1"/>
              <a:t>sw</a:t>
            </a:r>
            <a:r>
              <a:rPr lang="en-US" altLang="en-US" sz="2400" dirty="0"/>
              <a:t>/maintenance</a:t>
            </a:r>
          </a:p>
          <a:p>
            <a:pPr marL="1482725" lvl="1" indent="-566738"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en-US" sz="2400" dirty="0"/>
              <a:t>Applications as components</a:t>
            </a:r>
          </a:p>
          <a:p>
            <a:pPr marL="339725" indent="-339725" eaLnBrk="1" hangingPunct="1">
              <a:lnSpc>
                <a:spcPct val="90000"/>
              </a:lnSpc>
              <a:spcBef>
                <a:spcPts val="7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en-US" sz="2800" dirty="0"/>
              <a:t>No upfront investment in software/hardware infrastructure</a:t>
            </a:r>
          </a:p>
          <a:p>
            <a:pPr marL="339725" indent="-339725" eaLnBrk="1" hangingPunct="1">
              <a:lnSpc>
                <a:spcPct val="90000"/>
              </a:lnSpc>
              <a:spcBef>
                <a:spcPts val="7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en-US" sz="2800" dirty="0"/>
              <a:t>No need to build a proprietary infrastructure for a peak load</a:t>
            </a:r>
          </a:p>
          <a:p>
            <a:pPr marL="339725" indent="-339725" eaLnBrk="1" hangingPunct="1">
              <a:lnSpc>
                <a:spcPct val="90000"/>
              </a:lnSpc>
              <a:spcBef>
                <a:spcPts val="7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en-US" sz="2800" dirty="0"/>
              <a:t>Flexible scalability</a:t>
            </a:r>
          </a:p>
          <a:p>
            <a:pPr marL="339725" indent="-339725" eaLnBrk="1" hangingPunct="1">
              <a:lnSpc>
                <a:spcPct val="90000"/>
              </a:lnSpc>
              <a:spcBef>
                <a:spcPts val="7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en-US" sz="2800" dirty="0"/>
              <a:t>Higher utilization. </a:t>
            </a:r>
          </a:p>
          <a:p>
            <a:pPr marL="339725" indent="-339725" eaLnBrk="1" hangingPunct="1">
              <a:lnSpc>
                <a:spcPct val="90000"/>
              </a:lnSpc>
              <a:spcBef>
                <a:spcPts val="7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en-US" sz="2800" dirty="0"/>
              <a:t>Improved reliability.</a:t>
            </a:r>
          </a:p>
        </p:txBody>
      </p:sp>
      <p:sp>
        <p:nvSpPr>
          <p:cNvPr id="3" name="Footer Placeholder 2">
            <a:extLst>
              <a:ext uri="{FF2B5EF4-FFF2-40B4-BE49-F238E27FC236}">
                <a16:creationId xmlns:a16="http://schemas.microsoft.com/office/drawing/2014/main" id="{2889823E-4BDC-E2F8-B5BC-1A5D43ADF03A}"/>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1610251795"/>
      </p:ext>
    </p:extLst>
  </p:cSld>
  <p:clrMapOvr>
    <a:masterClrMapping/>
  </p:clrMapOvr>
  <p:transition spd="slow">
    <p:zoom dir="in"/>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A33E8-76A8-77A7-7F90-53FBCF4F15DC}"/>
              </a:ext>
            </a:extLst>
          </p:cNvPr>
          <p:cNvSpPr>
            <a:spLocks noGrp="1"/>
          </p:cNvSpPr>
          <p:nvPr>
            <p:ph type="title"/>
          </p:nvPr>
        </p:nvSpPr>
        <p:spPr/>
        <p:txBody>
          <a:bodyPr/>
          <a:lstStyle/>
          <a:p>
            <a:r>
              <a:rPr lang="en-GB" dirty="0"/>
              <a:t>5 Essential characteristics</a:t>
            </a:r>
          </a:p>
        </p:txBody>
      </p:sp>
      <p:sp>
        <p:nvSpPr>
          <p:cNvPr id="5" name="Rectangle 2">
            <a:extLst>
              <a:ext uri="{FF2B5EF4-FFF2-40B4-BE49-F238E27FC236}">
                <a16:creationId xmlns:a16="http://schemas.microsoft.com/office/drawing/2014/main" id="{7DC8BAEF-D841-4D94-FD83-5E45243509F3}"/>
              </a:ext>
            </a:extLst>
          </p:cNvPr>
          <p:cNvSpPr>
            <a:spLocks noGrp="1" noChangeArrowheads="1"/>
          </p:cNvSpPr>
          <p:nvPr>
            <p:ph idx="1"/>
          </p:nvPr>
        </p:nvSpPr>
        <p:spPr>
          <a:xfrm>
            <a:off x="395288" y="1484784"/>
            <a:ext cx="8215312" cy="4679950"/>
          </a:xfrm>
        </p:spPr>
        <p:txBody>
          <a:bodyPr/>
          <a:lstStyle/>
          <a:p>
            <a:pPr marL="339725" indent="-339725" eaLnBrk="1" hangingPunct="1">
              <a:lnSpc>
                <a:spcPct val="90000"/>
              </a:lnSpc>
              <a:spcBef>
                <a:spcPts val="45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b="1" dirty="0">
                <a:ea typeface="MS Mincho" panose="02020609040205080304" pitchFamily="49" charset="-128"/>
              </a:rPr>
              <a:t>Rapid elasticity. </a:t>
            </a:r>
            <a:r>
              <a:rPr lang="en-US" altLang="en-US" sz="2000" dirty="0">
                <a:ea typeface="MS Mincho" panose="02020609040205080304" pitchFamily="49" charset="-128"/>
              </a:rPr>
              <a:t>Capabilities can be rapidly and elastically provisioned, in some cases automatically, to quickly scale out and rapidly released to quickly scale in. To the consumer, the capabilities available for provisioning often appear to be unlimited and can be purchased in any quantity at any time</a:t>
            </a:r>
            <a:r>
              <a:rPr lang="en-US" altLang="en-US" sz="2000" b="1" dirty="0">
                <a:ea typeface="MS Mincho" panose="02020609040205080304" pitchFamily="49" charset="-128"/>
              </a:rPr>
              <a:t>.</a:t>
            </a:r>
          </a:p>
          <a:p>
            <a:pPr marL="339725" indent="-339725" eaLnBrk="1" hangingPunct="1">
              <a:lnSpc>
                <a:spcPct val="90000"/>
              </a:lnSpc>
              <a:spcBef>
                <a:spcPts val="45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b="1" dirty="0">
                <a:ea typeface="MS Mincho" panose="02020609040205080304" pitchFamily="49" charset="-128"/>
              </a:rPr>
              <a:t>On-demand self-service</a:t>
            </a:r>
            <a:r>
              <a:rPr lang="en-US" altLang="en-US" dirty="0">
                <a:ea typeface="MS Mincho" panose="02020609040205080304" pitchFamily="49" charset="-128"/>
              </a:rPr>
              <a:t>. </a:t>
            </a:r>
            <a:r>
              <a:rPr lang="en-US" altLang="en-US" sz="2000" dirty="0">
                <a:ea typeface="MS Mincho" panose="02020609040205080304" pitchFamily="49" charset="-128"/>
              </a:rPr>
              <a:t>A consumer can unilaterally provision computing capabilities, such as server time and network storage, as needed automatically without requiring human interaction with each service’s provider.</a:t>
            </a:r>
          </a:p>
          <a:p>
            <a:pPr marL="339725" indent="-339725" eaLnBrk="1" hangingPunct="1">
              <a:lnSpc>
                <a:spcPct val="90000"/>
              </a:lnSpc>
              <a:spcBef>
                <a:spcPts val="45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b="1" dirty="0">
                <a:ea typeface="MS Mincho" panose="02020609040205080304" pitchFamily="49" charset="-128"/>
              </a:rPr>
              <a:t>Measured Service.</a:t>
            </a:r>
            <a:r>
              <a:rPr lang="en-US" altLang="en-US" dirty="0">
                <a:ea typeface="MS Mincho" panose="02020609040205080304" pitchFamily="49" charset="-128"/>
              </a:rPr>
              <a:t> </a:t>
            </a:r>
            <a:r>
              <a:rPr lang="en-US" altLang="en-US" sz="2000" dirty="0">
                <a:ea typeface="MS Mincho" panose="02020609040205080304" pitchFamily="49" charset="-128"/>
              </a:rPr>
              <a:t>Cloud systems automatically control and optimize resource use by leveraging a metering capability at some level of abstraction appropriate to the type of service (e.g., storage, processing, bandwidth, and active user accounts). Resource usage can be monitored, controlled, and reported providing transparency for both the provider and consumer of the utilized service.</a:t>
            </a:r>
            <a:endParaRPr lang="en-US" altLang="en-US" sz="1800" dirty="0">
              <a:ea typeface="MS Mincho" panose="02020609040205080304" pitchFamily="49" charset="-128"/>
            </a:endParaRPr>
          </a:p>
          <a:p>
            <a:pPr marL="0" indent="0" eaLnBrk="1" hangingPunct="1">
              <a:lnSpc>
                <a:spcPct val="90000"/>
              </a:lnSpc>
              <a:spcBef>
                <a:spcPts val="400"/>
              </a:spcBef>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sz="1600" dirty="0">
                <a:ea typeface="MS Mincho" panose="02020609040205080304" pitchFamily="49" charset="-128"/>
              </a:rPr>
              <a:t>*NIST Definition of Cloud Computing”, </a:t>
            </a:r>
            <a:r>
              <a:rPr lang="en-US" altLang="en-US" sz="1600" dirty="0"/>
              <a:t>Peter Mell and Tim </a:t>
            </a:r>
            <a:r>
              <a:rPr lang="en-US" altLang="en-US" sz="1600" dirty="0" err="1"/>
              <a:t>Grance</a:t>
            </a:r>
            <a:r>
              <a:rPr lang="en-US" altLang="en-US" sz="1600" dirty="0"/>
              <a:t>, Information Technology Laboratory, 10-7-09</a:t>
            </a:r>
            <a:r>
              <a:rPr lang="en-US" altLang="en-US" sz="1600" dirty="0">
                <a:ea typeface="MS Mincho" panose="02020609040205080304" pitchFamily="49" charset="-128"/>
              </a:rPr>
              <a:t> </a:t>
            </a:r>
          </a:p>
          <a:p>
            <a:pPr marL="339725" indent="-339725" eaLnBrk="1" hangingPunct="1">
              <a:lnSpc>
                <a:spcPct val="90000"/>
              </a:lnSpc>
              <a:spcBef>
                <a:spcPts val="4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US" altLang="en-US" sz="1600" dirty="0">
              <a:ea typeface="MS Mincho" panose="02020609040205080304" pitchFamily="49" charset="-128"/>
            </a:endParaRPr>
          </a:p>
        </p:txBody>
      </p:sp>
      <p:sp>
        <p:nvSpPr>
          <p:cNvPr id="3" name="Footer Placeholder 2">
            <a:extLst>
              <a:ext uri="{FF2B5EF4-FFF2-40B4-BE49-F238E27FC236}">
                <a16:creationId xmlns:a16="http://schemas.microsoft.com/office/drawing/2014/main" id="{1006B610-915E-9861-259C-9247C538A6C1}"/>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3037834721"/>
      </p:ext>
    </p:extLst>
  </p:cSld>
  <p:clrMapOvr>
    <a:masterClrMapping/>
  </p:clrMapOvr>
  <p:transition spd="slow">
    <p:zoom dir="in"/>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54D90-3CDF-6099-F191-4E4C010B7254}"/>
              </a:ext>
            </a:extLst>
          </p:cNvPr>
          <p:cNvSpPr>
            <a:spLocks noGrp="1"/>
          </p:cNvSpPr>
          <p:nvPr>
            <p:ph type="title"/>
          </p:nvPr>
        </p:nvSpPr>
        <p:spPr/>
        <p:txBody>
          <a:bodyPr/>
          <a:lstStyle/>
          <a:p>
            <a:r>
              <a:rPr lang="en-GB" dirty="0"/>
              <a:t>5 Essential characteristics</a:t>
            </a:r>
          </a:p>
        </p:txBody>
      </p:sp>
      <p:sp>
        <p:nvSpPr>
          <p:cNvPr id="3" name="Content Placeholder 2">
            <a:extLst>
              <a:ext uri="{FF2B5EF4-FFF2-40B4-BE49-F238E27FC236}">
                <a16:creationId xmlns:a16="http://schemas.microsoft.com/office/drawing/2014/main" id="{02D674F8-9AAC-D98A-0D63-523B2CF681BA}"/>
              </a:ext>
            </a:extLst>
          </p:cNvPr>
          <p:cNvSpPr>
            <a:spLocks noGrp="1"/>
          </p:cNvSpPr>
          <p:nvPr>
            <p:ph idx="1"/>
          </p:nvPr>
        </p:nvSpPr>
        <p:spPr/>
        <p:txBody>
          <a:bodyPr/>
          <a:lstStyle/>
          <a:p>
            <a:pPr indent="-339725" eaLnBrk="1" hangingPunct="1">
              <a:lnSpc>
                <a:spcPct val="90000"/>
              </a:lnSpc>
              <a:spcBef>
                <a:spcPts val="500"/>
              </a:spcBef>
              <a:buFont typeface="Times New Roman" panose="02020603050405020304" pitchFamily="18"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400" b="1" dirty="0">
                <a:ea typeface="MS Mincho" panose="02020609040205080304" pitchFamily="49" charset="-128"/>
              </a:rPr>
              <a:t>Broad network access</a:t>
            </a:r>
            <a:r>
              <a:rPr lang="en-US" altLang="en-US" sz="2400" dirty="0">
                <a:ea typeface="MS Mincho" panose="02020609040205080304" pitchFamily="49" charset="-128"/>
              </a:rPr>
              <a:t>. </a:t>
            </a:r>
            <a:r>
              <a:rPr lang="en-US" altLang="en-US" sz="2200" dirty="0">
                <a:ea typeface="MS Mincho" panose="02020609040205080304" pitchFamily="49" charset="-128"/>
              </a:rPr>
              <a:t>Capabilities are available over the network and accessed through standard mechanisms that promote use by heterogeneous thin or thick client platforms (e.g., mobile phones, laptops, and PDAs).</a:t>
            </a:r>
          </a:p>
          <a:p>
            <a:pPr indent="-339725" eaLnBrk="1" hangingPunct="1">
              <a:lnSpc>
                <a:spcPct val="90000"/>
              </a:lnSpc>
              <a:spcBef>
                <a:spcPts val="500"/>
              </a:spcBef>
              <a:buFont typeface="Times New Roman" panose="02020603050405020304" pitchFamily="18"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400" b="1" dirty="0">
                <a:ea typeface="MS Mincho" panose="02020609040205080304" pitchFamily="49" charset="-128"/>
              </a:rPr>
              <a:t>Resource pooling</a:t>
            </a:r>
            <a:r>
              <a:rPr lang="en-US" altLang="en-US" sz="2400" dirty="0">
                <a:ea typeface="MS Mincho" panose="02020609040205080304" pitchFamily="49" charset="-128"/>
              </a:rPr>
              <a:t>. </a:t>
            </a:r>
            <a:r>
              <a:rPr lang="en-US" altLang="en-US" sz="2200" dirty="0">
                <a:ea typeface="MS Mincho" panose="02020609040205080304" pitchFamily="49" charset="-128"/>
              </a:rPr>
              <a:t>The provider’s computing resources are pooled to serve multiple consumers using a multi-tenant model, with different physical and virtual resources dynamically assigned and reassigned according to consumer demand. There is a sense of location independence in that the customer generally has no control or knowledge over the exact location of the provided resources but may be able to specify location at a higher level of abstraction (e.g., country, state, or datacenter). Examples of resources include storage, processing, memory, network bandwidth, and virtual machines.</a:t>
            </a:r>
          </a:p>
          <a:p>
            <a:endParaRPr lang="en-GB" dirty="0"/>
          </a:p>
        </p:txBody>
      </p:sp>
      <p:sp>
        <p:nvSpPr>
          <p:cNvPr id="4" name="Footer Placeholder 3">
            <a:extLst>
              <a:ext uri="{FF2B5EF4-FFF2-40B4-BE49-F238E27FC236}">
                <a16:creationId xmlns:a16="http://schemas.microsoft.com/office/drawing/2014/main" id="{66145FAA-A583-F649-1289-3E9F4087EBD0}"/>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2710419740"/>
      </p:ext>
    </p:extLst>
  </p:cSld>
  <p:clrMapOvr>
    <a:masterClrMapping/>
  </p:clrMapOvr>
  <p:transition spd="slow">
    <p:zoom dir="in"/>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0FA1B-47B0-1C40-7316-323D6899B341}"/>
              </a:ext>
            </a:extLst>
          </p:cNvPr>
          <p:cNvSpPr>
            <a:spLocks noGrp="1"/>
          </p:cNvSpPr>
          <p:nvPr>
            <p:ph type="title"/>
          </p:nvPr>
        </p:nvSpPr>
        <p:spPr/>
        <p:txBody>
          <a:bodyPr/>
          <a:lstStyle/>
          <a:p>
            <a:r>
              <a:rPr lang="en-GB" dirty="0"/>
              <a:t>3 Service models</a:t>
            </a:r>
          </a:p>
        </p:txBody>
      </p:sp>
      <p:sp>
        <p:nvSpPr>
          <p:cNvPr id="3" name="Content Placeholder 2">
            <a:extLst>
              <a:ext uri="{FF2B5EF4-FFF2-40B4-BE49-F238E27FC236}">
                <a16:creationId xmlns:a16="http://schemas.microsoft.com/office/drawing/2014/main" id="{743755EA-2007-4974-F962-231C68E60D58}"/>
              </a:ext>
            </a:extLst>
          </p:cNvPr>
          <p:cNvSpPr>
            <a:spLocks noGrp="1"/>
          </p:cNvSpPr>
          <p:nvPr>
            <p:ph idx="1"/>
          </p:nvPr>
        </p:nvSpPr>
        <p:spPr>
          <a:xfrm>
            <a:off x="323528" y="2636912"/>
            <a:ext cx="4392488" cy="2448272"/>
          </a:xfrm>
        </p:spPr>
        <p:txBody>
          <a:bodyPr/>
          <a:lstStyle/>
          <a:p>
            <a:pPr marL="339725"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dirty="0"/>
              <a:t>Software as a Service (SaaS)</a:t>
            </a:r>
          </a:p>
          <a:p>
            <a:pPr marL="339725" indent="-339725" eaLnBrk="1" hangingPunct="1">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US" altLang="en-US" dirty="0"/>
          </a:p>
          <a:p>
            <a:pPr marL="339725"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dirty="0"/>
              <a:t>Platform as a Service (PaaS)</a:t>
            </a:r>
          </a:p>
          <a:p>
            <a:pPr marL="339725" indent="-339725" eaLnBrk="1" hangingPunct="1">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US" altLang="en-US" dirty="0"/>
          </a:p>
          <a:p>
            <a:pPr marL="339725"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dirty="0"/>
              <a:t>Infrastructure as a Service (</a:t>
            </a:r>
            <a:r>
              <a:rPr lang="en-US" altLang="en-US" dirty="0" err="1"/>
              <a:t>Iaas</a:t>
            </a:r>
            <a:r>
              <a:rPr lang="en-US" altLang="en-US" dirty="0"/>
              <a:t>)</a:t>
            </a:r>
          </a:p>
          <a:p>
            <a:endParaRPr lang="en-GB" dirty="0"/>
          </a:p>
        </p:txBody>
      </p:sp>
      <p:pic>
        <p:nvPicPr>
          <p:cNvPr id="7" name="Picture 6">
            <a:extLst>
              <a:ext uri="{FF2B5EF4-FFF2-40B4-BE49-F238E27FC236}">
                <a16:creationId xmlns:a16="http://schemas.microsoft.com/office/drawing/2014/main" id="{868D068D-FFB2-F144-5E43-F690D16471FD}"/>
              </a:ext>
            </a:extLst>
          </p:cNvPr>
          <p:cNvPicPr>
            <a:picLocks noChangeAspect="1"/>
          </p:cNvPicPr>
          <p:nvPr/>
        </p:nvPicPr>
        <p:blipFill>
          <a:blip r:embed="rId2"/>
          <a:stretch>
            <a:fillRect/>
          </a:stretch>
        </p:blipFill>
        <p:spPr>
          <a:xfrm>
            <a:off x="4989757" y="1484784"/>
            <a:ext cx="3585545" cy="4437112"/>
          </a:xfrm>
          <a:prstGeom prst="rect">
            <a:avLst/>
          </a:prstGeom>
        </p:spPr>
      </p:pic>
      <p:cxnSp>
        <p:nvCxnSpPr>
          <p:cNvPr id="9" name="Straight Connector 8">
            <a:extLst>
              <a:ext uri="{FF2B5EF4-FFF2-40B4-BE49-F238E27FC236}">
                <a16:creationId xmlns:a16="http://schemas.microsoft.com/office/drawing/2014/main" id="{5AF31B90-A501-E824-C047-6B498DD93603}"/>
              </a:ext>
            </a:extLst>
          </p:cNvPr>
          <p:cNvCxnSpPr/>
          <p:nvPr/>
        </p:nvCxnSpPr>
        <p:spPr bwMode="auto">
          <a:xfrm>
            <a:off x="4078454" y="5085184"/>
            <a:ext cx="4896544" cy="0"/>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0" name="Straight Connector 9">
            <a:extLst>
              <a:ext uri="{FF2B5EF4-FFF2-40B4-BE49-F238E27FC236}">
                <a16:creationId xmlns:a16="http://schemas.microsoft.com/office/drawing/2014/main" id="{A7AEF664-4A33-E157-EF79-431B93AC934C}"/>
              </a:ext>
            </a:extLst>
          </p:cNvPr>
          <p:cNvCxnSpPr/>
          <p:nvPr/>
        </p:nvCxnSpPr>
        <p:spPr bwMode="auto">
          <a:xfrm>
            <a:off x="4146771" y="2492896"/>
            <a:ext cx="4896544" cy="0"/>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4" name="Footer Placeholder 3">
            <a:extLst>
              <a:ext uri="{FF2B5EF4-FFF2-40B4-BE49-F238E27FC236}">
                <a16:creationId xmlns:a16="http://schemas.microsoft.com/office/drawing/2014/main" id="{5163348E-C50B-E0E8-87DD-D1BEA9A4E58B}"/>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1844285668"/>
      </p:ext>
    </p:extLst>
  </p:cSld>
  <p:clrMapOvr>
    <a:masterClrMapping/>
  </p:clrMapOvr>
  <p:transition spd="slow">
    <p:zoom dir="in"/>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EBED4-4DC0-96AD-9DF1-C9DF8E6CA021}"/>
              </a:ext>
            </a:extLst>
          </p:cNvPr>
          <p:cNvSpPr>
            <a:spLocks noGrp="1"/>
          </p:cNvSpPr>
          <p:nvPr>
            <p:ph type="title"/>
          </p:nvPr>
        </p:nvSpPr>
        <p:spPr/>
        <p:txBody>
          <a:bodyPr/>
          <a:lstStyle/>
          <a:p>
            <a:r>
              <a:rPr lang="en-GB" dirty="0"/>
              <a:t>SaaS</a:t>
            </a:r>
          </a:p>
        </p:txBody>
      </p:sp>
      <p:sp>
        <p:nvSpPr>
          <p:cNvPr id="3" name="Content Placeholder 2">
            <a:extLst>
              <a:ext uri="{FF2B5EF4-FFF2-40B4-BE49-F238E27FC236}">
                <a16:creationId xmlns:a16="http://schemas.microsoft.com/office/drawing/2014/main" id="{CD71706F-2DC4-345D-DA8E-535349054852}"/>
              </a:ext>
            </a:extLst>
          </p:cNvPr>
          <p:cNvSpPr>
            <a:spLocks noGrp="1"/>
          </p:cNvSpPr>
          <p:nvPr>
            <p:ph idx="1"/>
          </p:nvPr>
        </p:nvSpPr>
        <p:spPr/>
        <p:txBody>
          <a:bodyPr/>
          <a:lstStyle/>
          <a:p>
            <a:r>
              <a:rPr lang="en-GB" b="0" i="0" dirty="0">
                <a:solidFill>
                  <a:srgbClr val="080A12"/>
                </a:solidFill>
                <a:effectLst/>
                <a:latin typeface="SuisseIntl"/>
              </a:rPr>
              <a:t>Software as a Service (SaaS) is the delivery of applications as a service, probably the version of cloud computing that most people are used to on a day-to-day basis. The underlying hardware and operating system is irrelevant to the end user, who will access the service via a web browser or app; it is often bought on a per-seat or per-user basis.</a:t>
            </a:r>
          </a:p>
          <a:p>
            <a:pPr marL="339725" indent="-339725" eaLnBrk="1" hangingPunct="1">
              <a:lnSpc>
                <a:spcPct val="90000"/>
              </a:lnSpc>
              <a:spcBef>
                <a:spcPts val="7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sz="2800" dirty="0"/>
              <a:t>Examples</a:t>
            </a:r>
          </a:p>
          <a:p>
            <a:pPr marL="739775" lvl="1" indent="-282575" eaLnBrk="1" hangingPunct="1">
              <a:lnSpc>
                <a:spcPct val="90000"/>
              </a:lnSpc>
              <a:spcBef>
                <a:spcPts val="6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sz="2400" dirty="0"/>
              <a:t>Gmail, Google Apps</a:t>
            </a:r>
          </a:p>
          <a:p>
            <a:pPr marL="739775" lvl="1" indent="-282575" eaLnBrk="1" hangingPunct="1">
              <a:lnSpc>
                <a:spcPct val="90000"/>
              </a:lnSpc>
              <a:spcBef>
                <a:spcPts val="6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sz="2400" dirty="0"/>
              <a:t>SalesForce.com</a:t>
            </a:r>
          </a:p>
          <a:p>
            <a:pPr marL="739775" lvl="1" indent="-282575" eaLnBrk="1" hangingPunct="1">
              <a:lnSpc>
                <a:spcPct val="90000"/>
              </a:lnSpc>
              <a:spcBef>
                <a:spcPts val="6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sz="2400" dirty="0" err="1"/>
              <a:t>Youtube</a:t>
            </a:r>
            <a:endParaRPr lang="en-US" altLang="en-US" sz="2400" dirty="0"/>
          </a:p>
          <a:p>
            <a:pPr marL="739775" lvl="1" indent="-282575" eaLnBrk="1" hangingPunct="1">
              <a:lnSpc>
                <a:spcPct val="90000"/>
              </a:lnSpc>
              <a:spcBef>
                <a:spcPts val="6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sz="2400" dirty="0"/>
              <a:t>Facebook</a:t>
            </a:r>
          </a:p>
          <a:p>
            <a:endParaRPr lang="en-GB" dirty="0"/>
          </a:p>
        </p:txBody>
      </p:sp>
      <p:sp>
        <p:nvSpPr>
          <p:cNvPr id="4" name="Footer Placeholder 3">
            <a:extLst>
              <a:ext uri="{FF2B5EF4-FFF2-40B4-BE49-F238E27FC236}">
                <a16:creationId xmlns:a16="http://schemas.microsoft.com/office/drawing/2014/main" id="{3CDF5FDE-B106-99EC-1304-2E27EE3B4A1D}"/>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2227864398"/>
      </p:ext>
    </p:extLst>
  </p:cSld>
  <p:clrMapOvr>
    <a:masterClrMapping/>
  </p:clrMapOvr>
  <p:transition spd="slow">
    <p:zoom dir="in"/>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568CD-8BB8-888C-0D1A-BDDB403E4016}"/>
              </a:ext>
            </a:extLst>
          </p:cNvPr>
          <p:cNvSpPr>
            <a:spLocks noGrp="1"/>
          </p:cNvSpPr>
          <p:nvPr>
            <p:ph type="title"/>
          </p:nvPr>
        </p:nvSpPr>
        <p:spPr/>
        <p:txBody>
          <a:bodyPr/>
          <a:lstStyle/>
          <a:p>
            <a:r>
              <a:rPr lang="en-US" altLang="en-US" dirty="0"/>
              <a:t>PaaS</a:t>
            </a:r>
            <a:endParaRPr lang="en-GB" dirty="0"/>
          </a:p>
        </p:txBody>
      </p:sp>
      <p:sp>
        <p:nvSpPr>
          <p:cNvPr id="3" name="Content Placeholder 2">
            <a:extLst>
              <a:ext uri="{FF2B5EF4-FFF2-40B4-BE49-F238E27FC236}">
                <a16:creationId xmlns:a16="http://schemas.microsoft.com/office/drawing/2014/main" id="{FB051E76-6139-8F64-12BF-152A6E419789}"/>
              </a:ext>
            </a:extLst>
          </p:cNvPr>
          <p:cNvSpPr>
            <a:spLocks noGrp="1"/>
          </p:cNvSpPr>
          <p:nvPr>
            <p:ph idx="1"/>
          </p:nvPr>
        </p:nvSpPr>
        <p:spPr/>
        <p:txBody>
          <a:bodyPr/>
          <a:lstStyle/>
          <a:p>
            <a:r>
              <a:rPr lang="en-GB" sz="3200" dirty="0"/>
              <a:t>Delivers a platform rather than a service</a:t>
            </a:r>
          </a:p>
          <a:p>
            <a:pPr lvl="1"/>
            <a:r>
              <a:rPr lang="en-GB" sz="2800" dirty="0"/>
              <a:t>API for developers</a:t>
            </a:r>
          </a:p>
          <a:p>
            <a:r>
              <a:rPr lang="en-GB" sz="3200" dirty="0"/>
              <a:t>Services are limited by APIs capabilities</a:t>
            </a:r>
          </a:p>
          <a:p>
            <a:r>
              <a:rPr lang="en-GB" sz="3200" dirty="0"/>
              <a:t>Examples</a:t>
            </a:r>
          </a:p>
          <a:p>
            <a:pPr lvl="1"/>
            <a:r>
              <a:rPr lang="en-GB" sz="2800" dirty="0"/>
              <a:t>Google App Engine</a:t>
            </a:r>
          </a:p>
          <a:p>
            <a:pPr lvl="1"/>
            <a:r>
              <a:rPr lang="en-GB" sz="2800" dirty="0"/>
              <a:t>Mosso (</a:t>
            </a:r>
            <a:r>
              <a:rPr lang="en-GB" sz="2800" dirty="0" err="1"/>
              <a:t>Rackspace</a:t>
            </a:r>
            <a:r>
              <a:rPr lang="en-GB" sz="2800" dirty="0"/>
              <a:t>)</a:t>
            </a:r>
          </a:p>
          <a:p>
            <a:pPr lvl="1"/>
            <a:r>
              <a:rPr lang="en-GB" sz="2800" dirty="0"/>
              <a:t>Server platforms on demand</a:t>
            </a:r>
          </a:p>
          <a:p>
            <a:endParaRPr lang="en-GB" sz="3200" dirty="0"/>
          </a:p>
        </p:txBody>
      </p:sp>
      <p:sp>
        <p:nvSpPr>
          <p:cNvPr id="4" name="Footer Placeholder 3">
            <a:extLst>
              <a:ext uri="{FF2B5EF4-FFF2-40B4-BE49-F238E27FC236}">
                <a16:creationId xmlns:a16="http://schemas.microsoft.com/office/drawing/2014/main" id="{F1022313-F416-509B-AE5E-8FA9D18A4C0B}"/>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2527298931"/>
      </p:ext>
    </p:extLst>
  </p:cSld>
  <p:clrMapOvr>
    <a:masterClrMapping/>
  </p:clrMapOvr>
  <p:transition spd="slow">
    <p:zoom dir="in"/>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1957-FA1E-AAA7-B504-6AB8C19A2B0D}"/>
              </a:ext>
            </a:extLst>
          </p:cNvPr>
          <p:cNvSpPr>
            <a:spLocks noGrp="1"/>
          </p:cNvSpPr>
          <p:nvPr>
            <p:ph type="title"/>
          </p:nvPr>
        </p:nvSpPr>
        <p:spPr/>
        <p:txBody>
          <a:bodyPr/>
          <a:lstStyle/>
          <a:p>
            <a:r>
              <a:rPr lang="en-US" altLang="en-US" dirty="0"/>
              <a:t>IaaS</a:t>
            </a:r>
            <a:endParaRPr lang="en-GB" dirty="0"/>
          </a:p>
        </p:txBody>
      </p:sp>
      <p:sp>
        <p:nvSpPr>
          <p:cNvPr id="3" name="Content Placeholder 2">
            <a:extLst>
              <a:ext uri="{FF2B5EF4-FFF2-40B4-BE49-F238E27FC236}">
                <a16:creationId xmlns:a16="http://schemas.microsoft.com/office/drawing/2014/main" id="{9F0DB3CB-8BAB-F536-543C-FFE42601E426}"/>
              </a:ext>
            </a:extLst>
          </p:cNvPr>
          <p:cNvSpPr>
            <a:spLocks noGrp="1"/>
          </p:cNvSpPr>
          <p:nvPr>
            <p:ph idx="1"/>
          </p:nvPr>
        </p:nvSpPr>
        <p:spPr>
          <a:xfrm>
            <a:off x="395536" y="1556792"/>
            <a:ext cx="8215064" cy="4464496"/>
          </a:xfrm>
        </p:spPr>
        <p:txBody>
          <a:bodyPr/>
          <a:lstStyle/>
          <a:p>
            <a:pPr marL="339725"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sz="2800" dirty="0"/>
              <a:t>Computer hardware (typically set up as a grid for massive horizontal scalability)</a:t>
            </a:r>
          </a:p>
          <a:p>
            <a:pPr marL="339725"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sz="2800" dirty="0"/>
              <a:t>Physical footprint/hardware </a:t>
            </a:r>
          </a:p>
          <a:p>
            <a:pPr marL="339725"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sz="2800" dirty="0"/>
              <a:t>Client has control over operating system, applications, firewalls)</a:t>
            </a:r>
          </a:p>
          <a:p>
            <a:pPr marL="339725"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sz="2800" dirty="0"/>
              <a:t>Client has no control over underlying cloud infrastructure </a:t>
            </a:r>
          </a:p>
          <a:p>
            <a:pPr marL="339725"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sz="2800" dirty="0"/>
              <a:t>Examples: </a:t>
            </a:r>
            <a:r>
              <a:rPr lang="en-GB" altLang="en-US" sz="2800" dirty="0"/>
              <a:t>physical or virtual servers, storage and networking. </a:t>
            </a:r>
            <a:endParaRPr lang="en-US" altLang="en-US" sz="2800" dirty="0"/>
          </a:p>
          <a:p>
            <a:endParaRPr lang="en-GB" sz="2800" dirty="0"/>
          </a:p>
        </p:txBody>
      </p:sp>
      <p:sp>
        <p:nvSpPr>
          <p:cNvPr id="4" name="Footer Placeholder 3">
            <a:extLst>
              <a:ext uri="{FF2B5EF4-FFF2-40B4-BE49-F238E27FC236}">
                <a16:creationId xmlns:a16="http://schemas.microsoft.com/office/drawing/2014/main" id="{B9B685B9-283C-FD66-A5CB-FB8F3E4CB7E4}"/>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3340316004"/>
      </p:ext>
    </p:extLst>
  </p:cSld>
  <p:clrMapOvr>
    <a:masterClrMapping/>
  </p:clrMapOvr>
  <p:transition spd="slow">
    <p:zoom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BC16E-F9D5-D34C-84F2-316DE0B4A235}"/>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96420243-3388-1FA6-4B1A-3931A456A903}"/>
              </a:ext>
            </a:extLst>
          </p:cNvPr>
          <p:cNvSpPr>
            <a:spLocks noGrp="1"/>
          </p:cNvSpPr>
          <p:nvPr>
            <p:ph idx="1"/>
          </p:nvPr>
        </p:nvSpPr>
        <p:spPr>
          <a:xfrm>
            <a:off x="1199084" y="1628800"/>
            <a:ext cx="7422976" cy="3888432"/>
          </a:xfrm>
        </p:spPr>
        <p:txBody>
          <a:bodyPr/>
          <a:lstStyle/>
          <a:p>
            <a:r>
              <a:rPr lang="en-GB" sz="2800" dirty="0"/>
              <a:t>Clouds Computing (</a:t>
            </a:r>
            <a:r>
              <a:rPr lang="en-GB" sz="2800" b="0" i="0" dirty="0">
                <a:effectLst/>
                <a:latin typeface="g_d0_f1"/>
              </a:rPr>
              <a:t>NIST definition)</a:t>
            </a:r>
          </a:p>
          <a:p>
            <a:pPr lvl="1"/>
            <a:r>
              <a:rPr lang="en-GB" sz="2400" dirty="0">
                <a:latin typeface="g_d0_f1"/>
              </a:rPr>
              <a:t>5 essential </a:t>
            </a:r>
            <a:r>
              <a:rPr lang="en-GB" sz="2400" b="0" i="0" dirty="0">
                <a:effectLst/>
                <a:latin typeface="g_d0_f3"/>
              </a:rPr>
              <a:t>characteristics, </a:t>
            </a:r>
          </a:p>
          <a:p>
            <a:pPr lvl="1"/>
            <a:r>
              <a:rPr lang="en-GB" sz="2400" dirty="0">
                <a:latin typeface="g_d0_f3"/>
              </a:rPr>
              <a:t>3 </a:t>
            </a:r>
            <a:r>
              <a:rPr lang="en-GB" sz="2400" b="0" i="0" dirty="0">
                <a:effectLst/>
                <a:latin typeface="g_d0_f3"/>
              </a:rPr>
              <a:t>service models</a:t>
            </a:r>
            <a:r>
              <a:rPr lang="en-GB" sz="2400" b="0" i="0" dirty="0">
                <a:effectLst/>
                <a:latin typeface="g_d0_f1"/>
              </a:rPr>
              <a:t>, and </a:t>
            </a:r>
          </a:p>
          <a:p>
            <a:pPr lvl="1"/>
            <a:r>
              <a:rPr lang="en-GB" sz="2400" b="0" i="0" dirty="0">
                <a:effectLst/>
                <a:latin typeface="g_d0_f3"/>
              </a:rPr>
              <a:t>4 deployment models</a:t>
            </a:r>
          </a:p>
          <a:p>
            <a:pPr marL="673100" lvl="1" indent="0">
              <a:buNone/>
            </a:pPr>
            <a:endParaRPr lang="en-GB" sz="2400" dirty="0">
              <a:latin typeface="g_d0_f3"/>
            </a:endParaRPr>
          </a:p>
          <a:p>
            <a:r>
              <a:rPr lang="en-GB" sz="2800" dirty="0">
                <a:latin typeface="g_d0_f3"/>
              </a:rPr>
              <a:t>Distributed database  and distributed database Management Systems </a:t>
            </a:r>
          </a:p>
          <a:p>
            <a:pPr marL="673100" lvl="1" indent="0">
              <a:buNone/>
            </a:pPr>
            <a:endParaRPr lang="en-GB" sz="2400" dirty="0"/>
          </a:p>
          <a:p>
            <a:endParaRPr lang="en-GB" sz="2800" dirty="0"/>
          </a:p>
        </p:txBody>
      </p:sp>
      <p:sp>
        <p:nvSpPr>
          <p:cNvPr id="4" name="Footer Placeholder 3">
            <a:extLst>
              <a:ext uri="{FF2B5EF4-FFF2-40B4-BE49-F238E27FC236}">
                <a16:creationId xmlns:a16="http://schemas.microsoft.com/office/drawing/2014/main" id="{9B2131B9-5538-BE7E-4735-A783A2E49218}"/>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2539193267"/>
      </p:ext>
    </p:extLst>
  </p:cSld>
  <p:clrMapOvr>
    <a:masterClrMapping/>
  </p:clrMapOvr>
  <p:transition spd="slow">
    <p:zoom dir="in"/>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75C66-07F8-A913-8B0E-C8DC425DF0FE}"/>
              </a:ext>
            </a:extLst>
          </p:cNvPr>
          <p:cNvSpPr>
            <a:spLocks noGrp="1"/>
          </p:cNvSpPr>
          <p:nvPr>
            <p:ph type="title"/>
          </p:nvPr>
        </p:nvSpPr>
        <p:spPr/>
        <p:txBody>
          <a:bodyPr/>
          <a:lstStyle/>
          <a:p>
            <a:r>
              <a:rPr lang="en-GB" dirty="0"/>
              <a:t>4 Deploy models</a:t>
            </a:r>
          </a:p>
        </p:txBody>
      </p:sp>
      <p:pic>
        <p:nvPicPr>
          <p:cNvPr id="5" name="Content Placeholder 4">
            <a:extLst>
              <a:ext uri="{FF2B5EF4-FFF2-40B4-BE49-F238E27FC236}">
                <a16:creationId xmlns:a16="http://schemas.microsoft.com/office/drawing/2014/main" id="{8E0C0DE2-6C8C-C05C-FD2C-97C675CAE4D1}"/>
              </a:ext>
            </a:extLst>
          </p:cNvPr>
          <p:cNvPicPr>
            <a:picLocks noGrp="1" noChangeAspect="1"/>
          </p:cNvPicPr>
          <p:nvPr>
            <p:ph idx="1"/>
          </p:nvPr>
        </p:nvPicPr>
        <p:blipFill>
          <a:blip r:embed="rId2"/>
          <a:stretch>
            <a:fillRect/>
          </a:stretch>
        </p:blipFill>
        <p:spPr>
          <a:xfrm>
            <a:off x="971600" y="1260585"/>
            <a:ext cx="7524750" cy="4448175"/>
          </a:xfrm>
          <a:prstGeom prst="rect">
            <a:avLst/>
          </a:prstGeom>
        </p:spPr>
      </p:pic>
      <p:sp>
        <p:nvSpPr>
          <p:cNvPr id="7" name="TextBox 6">
            <a:extLst>
              <a:ext uri="{FF2B5EF4-FFF2-40B4-BE49-F238E27FC236}">
                <a16:creationId xmlns:a16="http://schemas.microsoft.com/office/drawing/2014/main" id="{049D5C6B-169E-383C-4B7C-DE365B2D7FE7}"/>
              </a:ext>
            </a:extLst>
          </p:cNvPr>
          <p:cNvSpPr txBox="1"/>
          <p:nvPr/>
        </p:nvSpPr>
        <p:spPr>
          <a:xfrm>
            <a:off x="6939409" y="2237071"/>
            <a:ext cx="1671191" cy="430887"/>
          </a:xfrm>
          <a:prstGeom prst="rect">
            <a:avLst/>
          </a:prstGeom>
          <a:noFill/>
        </p:spPr>
        <p:txBody>
          <a:bodyPr wrap="square">
            <a:spAutoFit/>
          </a:bodyPr>
          <a:lstStyle/>
          <a:p>
            <a:r>
              <a:rPr lang="en-GB" dirty="0"/>
              <a:t>HPC cloud</a:t>
            </a:r>
          </a:p>
        </p:txBody>
      </p:sp>
      <p:sp>
        <p:nvSpPr>
          <p:cNvPr id="9" name="TextBox 8">
            <a:extLst>
              <a:ext uri="{FF2B5EF4-FFF2-40B4-BE49-F238E27FC236}">
                <a16:creationId xmlns:a16="http://schemas.microsoft.com/office/drawing/2014/main" id="{DDACC80B-6CE0-A723-40B0-396B95ABCA77}"/>
              </a:ext>
            </a:extLst>
          </p:cNvPr>
          <p:cNvSpPr txBox="1"/>
          <p:nvPr/>
        </p:nvSpPr>
        <p:spPr>
          <a:xfrm>
            <a:off x="6516216" y="3484673"/>
            <a:ext cx="2286000" cy="430887"/>
          </a:xfrm>
          <a:prstGeom prst="rect">
            <a:avLst/>
          </a:prstGeom>
          <a:noFill/>
        </p:spPr>
        <p:txBody>
          <a:bodyPr wrap="square">
            <a:spAutoFit/>
          </a:bodyPr>
          <a:lstStyle/>
          <a:p>
            <a:r>
              <a:rPr lang="en-GB" dirty="0"/>
              <a:t>Big data cloud</a:t>
            </a:r>
          </a:p>
        </p:txBody>
      </p:sp>
      <p:sp>
        <p:nvSpPr>
          <p:cNvPr id="3" name="Footer Placeholder 2">
            <a:extLst>
              <a:ext uri="{FF2B5EF4-FFF2-40B4-BE49-F238E27FC236}">
                <a16:creationId xmlns:a16="http://schemas.microsoft.com/office/drawing/2014/main" id="{6EF338A4-E738-D556-A11D-07AB8D9AD7C0}"/>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3466428225"/>
      </p:ext>
    </p:extLst>
  </p:cSld>
  <p:clrMapOvr>
    <a:masterClrMapping/>
  </p:clrMapOvr>
  <p:transition spd="slow">
    <p:zoom dir="in"/>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419E0-7600-6B3A-0AA5-20EB616765B6}"/>
              </a:ext>
            </a:extLst>
          </p:cNvPr>
          <p:cNvSpPr>
            <a:spLocks noGrp="1"/>
          </p:cNvSpPr>
          <p:nvPr>
            <p:ph type="title"/>
          </p:nvPr>
        </p:nvSpPr>
        <p:spPr/>
        <p:txBody>
          <a:bodyPr/>
          <a:lstStyle/>
          <a:p>
            <a:r>
              <a:rPr lang="en-GB" dirty="0"/>
              <a:t>4 Deploy models: Private Clouds</a:t>
            </a:r>
          </a:p>
        </p:txBody>
      </p:sp>
      <p:sp>
        <p:nvSpPr>
          <p:cNvPr id="3" name="Content Placeholder 2">
            <a:extLst>
              <a:ext uri="{FF2B5EF4-FFF2-40B4-BE49-F238E27FC236}">
                <a16:creationId xmlns:a16="http://schemas.microsoft.com/office/drawing/2014/main" id="{91767FAE-7449-8013-4039-75FA9725E8C3}"/>
              </a:ext>
            </a:extLst>
          </p:cNvPr>
          <p:cNvSpPr>
            <a:spLocks noGrp="1"/>
          </p:cNvSpPr>
          <p:nvPr>
            <p:ph idx="1"/>
          </p:nvPr>
        </p:nvSpPr>
        <p:spPr>
          <a:xfrm>
            <a:off x="899592" y="1556792"/>
            <a:ext cx="7711008" cy="3960440"/>
          </a:xfrm>
        </p:spPr>
        <p:txBody>
          <a:bodyPr/>
          <a:lstStyle/>
          <a:p>
            <a:pPr marL="0" indent="0">
              <a:buNone/>
            </a:pPr>
            <a:r>
              <a:rPr lang="en-GB" b="1" dirty="0"/>
              <a:t>Private cloud: </a:t>
            </a:r>
            <a:r>
              <a:rPr lang="en-GB" dirty="0"/>
              <a:t>A private cloud refers to cloud computing resources used exclusively by a single business or organization. </a:t>
            </a:r>
          </a:p>
          <a:p>
            <a:r>
              <a:rPr lang="en-GB" dirty="0"/>
              <a:t>A private cloud can be physically located on the company’s on-site data </a:t>
            </a:r>
            <a:r>
              <a:rPr lang="en-GB" dirty="0" err="1"/>
              <a:t>center</a:t>
            </a:r>
            <a:r>
              <a:rPr lang="en-GB" dirty="0"/>
              <a:t>. </a:t>
            </a:r>
          </a:p>
          <a:p>
            <a:r>
              <a:rPr lang="en-GB" dirty="0"/>
              <a:t>Some companies also pay third-party service providers to host their private cloud. </a:t>
            </a:r>
          </a:p>
          <a:p>
            <a:r>
              <a:rPr lang="en-GB" dirty="0"/>
              <a:t>A private cloud is one in which the services and infrastructure are maintained on a private network. </a:t>
            </a:r>
          </a:p>
        </p:txBody>
      </p:sp>
      <p:sp>
        <p:nvSpPr>
          <p:cNvPr id="4" name="Footer Placeholder 3">
            <a:extLst>
              <a:ext uri="{FF2B5EF4-FFF2-40B4-BE49-F238E27FC236}">
                <a16:creationId xmlns:a16="http://schemas.microsoft.com/office/drawing/2014/main" id="{647694C5-CD75-2268-D0C2-41ADE14FFEA7}"/>
              </a:ext>
            </a:extLst>
          </p:cNvPr>
          <p:cNvSpPr>
            <a:spLocks noGrp="1"/>
          </p:cNvSpPr>
          <p:nvPr>
            <p:ph type="ftr" sz="quarter" idx="11"/>
          </p:nvPr>
        </p:nvSpPr>
        <p:spPr>
          <a:xfrm>
            <a:off x="179512" y="6309320"/>
            <a:ext cx="3744416" cy="365125"/>
          </a:xfrm>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3768432886"/>
      </p:ext>
    </p:extLst>
  </p:cSld>
  <p:clrMapOvr>
    <a:masterClrMapping/>
  </p:clrMapOvr>
  <p:transition spd="slow">
    <p:zoom dir="in"/>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7A1B4-F259-695C-A2EF-F508E57C5222}"/>
              </a:ext>
            </a:extLst>
          </p:cNvPr>
          <p:cNvSpPr>
            <a:spLocks noGrp="1"/>
          </p:cNvSpPr>
          <p:nvPr>
            <p:ph type="title"/>
          </p:nvPr>
        </p:nvSpPr>
        <p:spPr/>
        <p:txBody>
          <a:bodyPr/>
          <a:lstStyle/>
          <a:p>
            <a:r>
              <a:rPr lang="en-GB" dirty="0"/>
              <a:t>4 Deploy models: Public Clouds</a:t>
            </a:r>
          </a:p>
        </p:txBody>
      </p:sp>
      <p:sp>
        <p:nvSpPr>
          <p:cNvPr id="3" name="Content Placeholder 2">
            <a:extLst>
              <a:ext uri="{FF2B5EF4-FFF2-40B4-BE49-F238E27FC236}">
                <a16:creationId xmlns:a16="http://schemas.microsoft.com/office/drawing/2014/main" id="{580A8399-2D10-F5DC-1CF4-006F7490AAC7}"/>
              </a:ext>
            </a:extLst>
          </p:cNvPr>
          <p:cNvSpPr>
            <a:spLocks noGrp="1"/>
          </p:cNvSpPr>
          <p:nvPr>
            <p:ph idx="1"/>
          </p:nvPr>
        </p:nvSpPr>
        <p:spPr/>
        <p:txBody>
          <a:bodyPr/>
          <a:lstStyle/>
          <a:p>
            <a:pPr marL="0" indent="0">
              <a:buNone/>
            </a:pPr>
            <a:r>
              <a:rPr lang="en-GB" b="1" dirty="0"/>
              <a:t>Public cloud: </a:t>
            </a:r>
            <a:r>
              <a:rPr lang="en-GB" dirty="0"/>
              <a:t>Public clouds are owned and operated by a third-party cloud service providers, which deliver their computing resources, like servers and storage, over the Internet. </a:t>
            </a:r>
          </a:p>
          <a:p>
            <a:r>
              <a:rPr lang="en-GB" dirty="0"/>
              <a:t>Microsoft Azure is an example of a public cloud. With a public cloud, all hardware, software, and other supporting infrastructure is owned and managed by the cloud provider. </a:t>
            </a:r>
          </a:p>
          <a:p>
            <a:r>
              <a:rPr lang="en-GB" dirty="0"/>
              <a:t>You access these services and manage your account using a web browser. </a:t>
            </a:r>
          </a:p>
        </p:txBody>
      </p:sp>
      <p:sp>
        <p:nvSpPr>
          <p:cNvPr id="4" name="Footer Placeholder 3">
            <a:extLst>
              <a:ext uri="{FF2B5EF4-FFF2-40B4-BE49-F238E27FC236}">
                <a16:creationId xmlns:a16="http://schemas.microsoft.com/office/drawing/2014/main" id="{C97984BA-9838-58D6-13FF-90513B188AF2}"/>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3649302169"/>
      </p:ext>
    </p:extLst>
  </p:cSld>
  <p:clrMapOvr>
    <a:masterClrMapping/>
  </p:clrMapOvr>
  <p:transition spd="slow">
    <p:zoom dir="in"/>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7A1B4-F259-695C-A2EF-F508E57C5222}"/>
              </a:ext>
            </a:extLst>
          </p:cNvPr>
          <p:cNvSpPr>
            <a:spLocks noGrp="1"/>
          </p:cNvSpPr>
          <p:nvPr>
            <p:ph type="title"/>
          </p:nvPr>
        </p:nvSpPr>
        <p:spPr/>
        <p:txBody>
          <a:bodyPr/>
          <a:lstStyle/>
          <a:p>
            <a:r>
              <a:rPr lang="en-GB" dirty="0"/>
              <a:t>4 Deploy models: Hybrid</a:t>
            </a:r>
          </a:p>
        </p:txBody>
      </p:sp>
      <p:sp>
        <p:nvSpPr>
          <p:cNvPr id="3" name="Content Placeholder 2">
            <a:extLst>
              <a:ext uri="{FF2B5EF4-FFF2-40B4-BE49-F238E27FC236}">
                <a16:creationId xmlns:a16="http://schemas.microsoft.com/office/drawing/2014/main" id="{580A8399-2D10-F5DC-1CF4-006F7490AAC7}"/>
              </a:ext>
            </a:extLst>
          </p:cNvPr>
          <p:cNvSpPr>
            <a:spLocks noGrp="1"/>
          </p:cNvSpPr>
          <p:nvPr>
            <p:ph idx="1"/>
          </p:nvPr>
        </p:nvSpPr>
        <p:spPr>
          <a:xfrm>
            <a:off x="464468" y="1412776"/>
            <a:ext cx="8215064" cy="4680520"/>
          </a:xfrm>
        </p:spPr>
        <p:txBody>
          <a:bodyPr/>
          <a:lstStyle/>
          <a:p>
            <a:pPr marL="0" indent="0">
              <a:buNone/>
            </a:pPr>
            <a:r>
              <a:rPr lang="en-GB" b="1" dirty="0"/>
              <a:t>Hybrid cloud: </a:t>
            </a:r>
            <a:r>
              <a:rPr lang="en-GB" dirty="0"/>
              <a:t>is a composition of a public cloud and a private environment, such as a private cloud or on-premises resources, offering the benefits of multiple deployment models. </a:t>
            </a:r>
          </a:p>
          <a:p>
            <a:r>
              <a:rPr lang="en-GB" dirty="0"/>
              <a:t>Hybrid cloud can also mean the ability to connect collocation, managed and/or dedicated services with cloud resources. </a:t>
            </a:r>
          </a:p>
          <a:p>
            <a:r>
              <a:rPr lang="en-GB" dirty="0"/>
              <a:t>A hybrid cloud service crosses isolation and provider boundaries so that it can't be simply put in one category of private, public, or community cloud service. </a:t>
            </a:r>
          </a:p>
          <a:p>
            <a:r>
              <a:rPr lang="en-GB" dirty="0"/>
              <a:t>It allows one to extend either the capacity or the capability of a cloud service, by aggregation, integration or customization with another cloud service.</a:t>
            </a:r>
          </a:p>
        </p:txBody>
      </p:sp>
      <p:sp>
        <p:nvSpPr>
          <p:cNvPr id="4" name="Footer Placeholder 3">
            <a:extLst>
              <a:ext uri="{FF2B5EF4-FFF2-40B4-BE49-F238E27FC236}">
                <a16:creationId xmlns:a16="http://schemas.microsoft.com/office/drawing/2014/main" id="{8A514D62-2A70-7DB5-D7A4-254648D7C3DE}"/>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3422792192"/>
      </p:ext>
    </p:extLst>
  </p:cSld>
  <p:clrMapOvr>
    <a:masterClrMapping/>
  </p:clrMapOvr>
  <p:transition spd="slow">
    <p:zoom dir="in"/>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7A1B4-F259-695C-A2EF-F508E57C5222}"/>
              </a:ext>
            </a:extLst>
          </p:cNvPr>
          <p:cNvSpPr>
            <a:spLocks noGrp="1"/>
          </p:cNvSpPr>
          <p:nvPr>
            <p:ph type="title"/>
          </p:nvPr>
        </p:nvSpPr>
        <p:spPr/>
        <p:txBody>
          <a:bodyPr/>
          <a:lstStyle/>
          <a:p>
            <a:r>
              <a:rPr lang="en-GB" dirty="0"/>
              <a:t>4 Deploy models: Community</a:t>
            </a:r>
          </a:p>
        </p:txBody>
      </p:sp>
      <p:sp>
        <p:nvSpPr>
          <p:cNvPr id="3" name="Content Placeholder 2">
            <a:extLst>
              <a:ext uri="{FF2B5EF4-FFF2-40B4-BE49-F238E27FC236}">
                <a16:creationId xmlns:a16="http://schemas.microsoft.com/office/drawing/2014/main" id="{580A8399-2D10-F5DC-1CF4-006F7490AAC7}"/>
              </a:ext>
            </a:extLst>
          </p:cNvPr>
          <p:cNvSpPr>
            <a:spLocks noGrp="1"/>
          </p:cNvSpPr>
          <p:nvPr>
            <p:ph idx="1"/>
          </p:nvPr>
        </p:nvSpPr>
        <p:spPr>
          <a:xfrm>
            <a:off x="464468" y="1366510"/>
            <a:ext cx="8215064" cy="4680520"/>
          </a:xfrm>
        </p:spPr>
        <p:txBody>
          <a:bodyPr/>
          <a:lstStyle/>
          <a:p>
            <a:pPr marL="0" indent="0">
              <a:buNone/>
            </a:pPr>
            <a:r>
              <a:rPr lang="en-GB" b="1" dirty="0"/>
              <a:t>Community cloud: </a:t>
            </a:r>
            <a:r>
              <a:rPr lang="en-GB" dirty="0"/>
              <a:t>is a composition of a public cloud and a private environment, such as a private cloud or on-premises resources, offering the benefits of multiple deployment models. </a:t>
            </a:r>
          </a:p>
          <a:p>
            <a:r>
              <a:rPr lang="en-GB" dirty="0"/>
              <a:t>Hybrid cloud can also mean the ability to connect collocation, managed and/or dedicated services with cloud resources. </a:t>
            </a:r>
          </a:p>
          <a:p>
            <a:r>
              <a:rPr lang="en-GB" dirty="0"/>
              <a:t>A hybrid cloud service crosses isolation and provider boundaries so that it can't be simply put in one category of private, public, or community cloud service. </a:t>
            </a:r>
          </a:p>
          <a:p>
            <a:r>
              <a:rPr lang="en-GB" dirty="0"/>
              <a:t>It allows one to extend either the capacity or the capability of a cloud service, by aggregation, integration or customization with another cloud service.</a:t>
            </a:r>
          </a:p>
        </p:txBody>
      </p:sp>
      <p:sp>
        <p:nvSpPr>
          <p:cNvPr id="4" name="Footer Placeholder 3">
            <a:extLst>
              <a:ext uri="{FF2B5EF4-FFF2-40B4-BE49-F238E27FC236}">
                <a16:creationId xmlns:a16="http://schemas.microsoft.com/office/drawing/2014/main" id="{0B2DED29-75A3-5A34-AFDC-F9598D29B997}"/>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2012598793"/>
      </p:ext>
    </p:extLst>
  </p:cSld>
  <p:clrMapOvr>
    <a:masterClrMapping/>
  </p:clrMapOvr>
  <p:transition spd="slow">
    <p:zoom dir="in"/>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4AD24-57C3-A451-73EC-ACAAFEFD8234}"/>
              </a:ext>
            </a:extLst>
          </p:cNvPr>
          <p:cNvSpPr>
            <a:spLocks noGrp="1"/>
          </p:cNvSpPr>
          <p:nvPr>
            <p:ph type="title"/>
          </p:nvPr>
        </p:nvSpPr>
        <p:spPr>
          <a:xfrm>
            <a:off x="464468" y="620688"/>
            <a:ext cx="8215064" cy="685800"/>
          </a:xfrm>
        </p:spPr>
        <p:txBody>
          <a:bodyPr/>
          <a:lstStyle/>
          <a:p>
            <a:r>
              <a:rPr lang="en-GB" altLang="en-US" sz="3600" dirty="0">
                <a:solidFill>
                  <a:srgbClr val="000000"/>
                </a:solidFill>
              </a:rPr>
              <a:t>Foundational Elements</a:t>
            </a:r>
            <a:br>
              <a:rPr lang="en-GB" altLang="en-US" sz="3600" dirty="0">
                <a:solidFill>
                  <a:srgbClr val="000000"/>
                </a:solidFill>
              </a:rPr>
            </a:br>
            <a:r>
              <a:rPr lang="en-GB" altLang="en-US" sz="3600" dirty="0">
                <a:solidFill>
                  <a:srgbClr val="000000"/>
                </a:solidFill>
              </a:rPr>
              <a:t>of Cloud Computing</a:t>
            </a:r>
            <a:br>
              <a:rPr lang="en-GB" altLang="en-US" sz="3600" dirty="0">
                <a:solidFill>
                  <a:srgbClr val="000000"/>
                </a:solidFill>
              </a:rPr>
            </a:br>
            <a:endParaRPr lang="en-GB" dirty="0"/>
          </a:p>
        </p:txBody>
      </p:sp>
      <p:sp>
        <p:nvSpPr>
          <p:cNvPr id="3" name="Content Placeholder 2">
            <a:extLst>
              <a:ext uri="{FF2B5EF4-FFF2-40B4-BE49-F238E27FC236}">
                <a16:creationId xmlns:a16="http://schemas.microsoft.com/office/drawing/2014/main" id="{299A0D3F-0A30-F044-E8F3-E4B0B322FE3B}"/>
              </a:ext>
            </a:extLst>
          </p:cNvPr>
          <p:cNvSpPr>
            <a:spLocks noGrp="1"/>
          </p:cNvSpPr>
          <p:nvPr>
            <p:ph idx="1"/>
          </p:nvPr>
        </p:nvSpPr>
        <p:spPr>
          <a:xfrm>
            <a:off x="1259632" y="1921917"/>
            <a:ext cx="6912768" cy="3456384"/>
          </a:xfrm>
        </p:spPr>
        <p:txBody>
          <a:bodyPr/>
          <a:lstStyle/>
          <a:p>
            <a:pPr eaLnBrk="1" hangingPunct="1">
              <a:spcBef>
                <a:spcPts val="600"/>
              </a:spcBef>
              <a:buFont typeface="Arial" panose="020B0604020202020204" pitchFamily="34" charset="0"/>
              <a:buChar char="•"/>
            </a:pPr>
            <a:r>
              <a:rPr lang="en-US" altLang="en-US" sz="2800" b="1" dirty="0">
                <a:solidFill>
                  <a:srgbClr val="000000"/>
                </a:solidFill>
              </a:rPr>
              <a:t>Virtualization</a:t>
            </a:r>
          </a:p>
          <a:p>
            <a:pPr eaLnBrk="1" hangingPunct="1">
              <a:spcBef>
                <a:spcPts val="600"/>
              </a:spcBef>
              <a:buFont typeface="Arial" panose="020B0604020202020204" pitchFamily="34" charset="0"/>
              <a:buChar char="•"/>
            </a:pPr>
            <a:r>
              <a:rPr lang="en-US" altLang="en-US" sz="2800" b="1" dirty="0">
                <a:solidFill>
                  <a:srgbClr val="000000"/>
                </a:solidFill>
              </a:rPr>
              <a:t>Grid technology</a:t>
            </a:r>
          </a:p>
          <a:p>
            <a:pPr eaLnBrk="1" hangingPunct="1">
              <a:spcBef>
                <a:spcPts val="600"/>
              </a:spcBef>
              <a:buFont typeface="Arial" panose="020B0604020202020204" pitchFamily="34" charset="0"/>
              <a:buChar char="•"/>
            </a:pPr>
            <a:r>
              <a:rPr lang="en-US" altLang="en-US" sz="2800" b="1" dirty="0">
                <a:solidFill>
                  <a:srgbClr val="000000"/>
                </a:solidFill>
              </a:rPr>
              <a:t>Service Oriented Architectures</a:t>
            </a:r>
          </a:p>
          <a:p>
            <a:pPr eaLnBrk="1" hangingPunct="1">
              <a:spcBef>
                <a:spcPts val="600"/>
              </a:spcBef>
              <a:buFont typeface="Arial" panose="020B0604020202020204" pitchFamily="34" charset="0"/>
              <a:buChar char="•"/>
            </a:pPr>
            <a:r>
              <a:rPr lang="en-US" altLang="en-US" sz="2800" b="1" dirty="0">
                <a:solidFill>
                  <a:srgbClr val="000000"/>
                </a:solidFill>
              </a:rPr>
              <a:t>Distributed Computing</a:t>
            </a:r>
          </a:p>
          <a:p>
            <a:pPr eaLnBrk="1" hangingPunct="1">
              <a:spcBef>
                <a:spcPts val="600"/>
              </a:spcBef>
              <a:buFont typeface="Arial" panose="020B0604020202020204" pitchFamily="34" charset="0"/>
              <a:buChar char="•"/>
            </a:pPr>
            <a:r>
              <a:rPr lang="en-US" altLang="en-US" sz="2800" b="1" dirty="0">
                <a:solidFill>
                  <a:srgbClr val="000000"/>
                </a:solidFill>
              </a:rPr>
              <a:t>Broadband Networks</a:t>
            </a:r>
          </a:p>
          <a:p>
            <a:pPr eaLnBrk="1" hangingPunct="1">
              <a:spcBef>
                <a:spcPts val="600"/>
              </a:spcBef>
              <a:buFont typeface="Arial" panose="020B0604020202020204" pitchFamily="34" charset="0"/>
              <a:buChar char="•"/>
            </a:pPr>
            <a:r>
              <a:rPr lang="en-US" altLang="en-US" sz="2800" b="1" dirty="0">
                <a:solidFill>
                  <a:srgbClr val="000000"/>
                </a:solidFill>
              </a:rPr>
              <a:t>Browser as a thin client or service interface</a:t>
            </a:r>
          </a:p>
          <a:p>
            <a:endParaRPr lang="en-GB" dirty="0"/>
          </a:p>
        </p:txBody>
      </p:sp>
      <p:sp>
        <p:nvSpPr>
          <p:cNvPr id="4" name="Footer Placeholder 3">
            <a:extLst>
              <a:ext uri="{FF2B5EF4-FFF2-40B4-BE49-F238E27FC236}">
                <a16:creationId xmlns:a16="http://schemas.microsoft.com/office/drawing/2014/main" id="{33F54BF6-F763-7274-B196-2CBC79B1DE1E}"/>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455163864"/>
      </p:ext>
    </p:extLst>
  </p:cSld>
  <p:clrMapOvr>
    <a:masterClrMapping/>
  </p:clrMapOvr>
  <p:transition spd="slow">
    <p:zoom dir="in"/>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63EC8-2E0A-944B-1737-A5733E6C1CE9}"/>
              </a:ext>
            </a:extLst>
          </p:cNvPr>
          <p:cNvSpPr>
            <a:spLocks noGrp="1"/>
          </p:cNvSpPr>
          <p:nvPr>
            <p:ph type="title"/>
          </p:nvPr>
        </p:nvSpPr>
        <p:spPr/>
        <p:txBody>
          <a:bodyPr/>
          <a:lstStyle/>
          <a:p>
            <a:r>
              <a:rPr lang="en-GB" dirty="0"/>
              <a:t>Examples</a:t>
            </a:r>
          </a:p>
        </p:txBody>
      </p:sp>
      <p:sp>
        <p:nvSpPr>
          <p:cNvPr id="3" name="Content Placeholder 2">
            <a:extLst>
              <a:ext uri="{FF2B5EF4-FFF2-40B4-BE49-F238E27FC236}">
                <a16:creationId xmlns:a16="http://schemas.microsoft.com/office/drawing/2014/main" id="{264F718E-0D35-6943-F0C1-538C314D6995}"/>
              </a:ext>
            </a:extLst>
          </p:cNvPr>
          <p:cNvSpPr>
            <a:spLocks noGrp="1"/>
          </p:cNvSpPr>
          <p:nvPr>
            <p:ph idx="1"/>
          </p:nvPr>
        </p:nvSpPr>
        <p:spPr>
          <a:xfrm>
            <a:off x="539552" y="1363165"/>
            <a:ext cx="8215064" cy="4680520"/>
          </a:xfrm>
        </p:spPr>
        <p:txBody>
          <a:bodyPr/>
          <a:lstStyle/>
          <a:p>
            <a:r>
              <a:rPr lang="en-GB" dirty="0"/>
              <a:t>AWS: </a:t>
            </a:r>
            <a:r>
              <a:rPr lang="en-GB" altLang="en-US" dirty="0"/>
              <a:t>Amazon web services</a:t>
            </a:r>
          </a:p>
          <a:p>
            <a:pPr marL="1100137" lvl="1"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dirty="0"/>
              <a:t>Amazon EC2</a:t>
            </a:r>
          </a:p>
          <a:p>
            <a:pPr marL="1100137" lvl="1"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dirty="0"/>
              <a:t>Amazon S3</a:t>
            </a:r>
          </a:p>
          <a:p>
            <a:pPr marL="1100137" lvl="1"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dirty="0"/>
              <a:t>Amazon </a:t>
            </a:r>
            <a:r>
              <a:rPr lang="en-US" altLang="en-US" dirty="0" err="1"/>
              <a:t>SimpleDB</a:t>
            </a:r>
            <a:endParaRPr lang="en-US" altLang="en-US" dirty="0"/>
          </a:p>
          <a:p>
            <a:pPr marL="1100137" lvl="1"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dirty="0"/>
              <a:t>Amazon SQS</a:t>
            </a:r>
          </a:p>
          <a:p>
            <a:pPr marL="1100137" lvl="1"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dirty="0"/>
              <a:t>Amazon CloudFront</a:t>
            </a:r>
          </a:p>
          <a:p>
            <a:pPr marL="1100137" lvl="1"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dirty="0"/>
              <a:t>Elastic IP</a:t>
            </a:r>
          </a:p>
          <a:p>
            <a:pPr marL="339725"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dirty="0"/>
              <a:t>Google App Engine: </a:t>
            </a:r>
          </a:p>
          <a:p>
            <a:pPr marL="1100137" lvl="1"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b="1" i="0" dirty="0">
                <a:solidFill>
                  <a:srgbClr val="202124"/>
                </a:solidFill>
                <a:effectLst/>
                <a:latin typeface="Google Sans"/>
              </a:rPr>
              <a:t>App Engine (</a:t>
            </a:r>
            <a:r>
              <a:rPr lang="en-GB" b="1" i="0" dirty="0">
                <a:solidFill>
                  <a:srgbClr val="202124"/>
                </a:solidFill>
                <a:effectLst/>
                <a:latin typeface="Google Sans"/>
                <a:hlinkClick r:id="rId2"/>
              </a:rPr>
              <a:t>https://cloud.google.com/</a:t>
            </a:r>
            <a:r>
              <a:rPr lang="en-GB" b="1" i="0" dirty="0">
                <a:solidFill>
                  <a:srgbClr val="202124"/>
                </a:solidFill>
                <a:effectLst/>
                <a:latin typeface="Google Sans"/>
              </a:rPr>
              <a:t>)</a:t>
            </a:r>
            <a:endParaRPr lang="en-US" altLang="en-US" dirty="0"/>
          </a:p>
          <a:p>
            <a:pPr marL="1100137" lvl="1"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dirty="0"/>
              <a:t>google </a:t>
            </a:r>
            <a:r>
              <a:rPr lang="en-US" altLang="en-US" dirty="0" err="1"/>
              <a:t>Colab</a:t>
            </a:r>
            <a:r>
              <a:rPr lang="en-US" altLang="en-US" dirty="0"/>
              <a:t>. (</a:t>
            </a:r>
            <a:r>
              <a:rPr lang="en-US" altLang="en-US" dirty="0">
                <a:hlinkClick r:id="rId3"/>
              </a:rPr>
              <a:t>https://colab.research.google.com/</a:t>
            </a:r>
            <a:r>
              <a:rPr lang="en-US" altLang="en-US" dirty="0"/>
              <a:t>) </a:t>
            </a:r>
          </a:p>
          <a:p>
            <a:r>
              <a:rPr lang="en-GB" dirty="0"/>
              <a:t>Microsoft:</a:t>
            </a:r>
          </a:p>
          <a:p>
            <a:pPr lvl="1"/>
            <a:r>
              <a:rPr lang="en-GB" dirty="0"/>
              <a:t>Azure.</a:t>
            </a:r>
          </a:p>
        </p:txBody>
      </p:sp>
      <p:sp>
        <p:nvSpPr>
          <p:cNvPr id="4" name="Footer Placeholder 3">
            <a:extLst>
              <a:ext uri="{FF2B5EF4-FFF2-40B4-BE49-F238E27FC236}">
                <a16:creationId xmlns:a16="http://schemas.microsoft.com/office/drawing/2014/main" id="{C16A7D5A-BFD7-BE7F-CF1D-084A1C94AB94}"/>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2330550380"/>
      </p:ext>
    </p:extLst>
  </p:cSld>
  <p:clrMapOvr>
    <a:masterClrMapping/>
  </p:clrMapOvr>
  <p:transition spd="slow">
    <p:zoom dir="in"/>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3B788-85F7-B8AD-E8F7-F7D5DCA5838F}"/>
              </a:ext>
            </a:extLst>
          </p:cNvPr>
          <p:cNvSpPr>
            <a:spLocks noGrp="1"/>
          </p:cNvSpPr>
          <p:nvPr>
            <p:ph type="title"/>
          </p:nvPr>
        </p:nvSpPr>
        <p:spPr/>
        <p:txBody>
          <a:bodyPr/>
          <a:lstStyle/>
          <a:p>
            <a:r>
              <a:rPr lang="en-GB" dirty="0"/>
              <a:t>Distributed Systems</a:t>
            </a:r>
          </a:p>
        </p:txBody>
      </p:sp>
      <p:sp>
        <p:nvSpPr>
          <p:cNvPr id="3" name="Text Placeholder 2">
            <a:extLst>
              <a:ext uri="{FF2B5EF4-FFF2-40B4-BE49-F238E27FC236}">
                <a16:creationId xmlns:a16="http://schemas.microsoft.com/office/drawing/2014/main" id="{85220A37-AE67-9B58-ABAC-84A05E998BBB}"/>
              </a:ext>
            </a:extLst>
          </p:cNvPr>
          <p:cNvSpPr>
            <a:spLocks noGrp="1"/>
          </p:cNvSpPr>
          <p:nvPr>
            <p:ph type="body" idx="1"/>
          </p:nvPr>
        </p:nvSpPr>
        <p:spPr/>
        <p:txBody>
          <a:bodyPr/>
          <a:lstStyle/>
          <a:p>
            <a:r>
              <a:rPr lang="en-GB" dirty="0"/>
              <a:t>Unprecedent Big Data demand new approaches for storage and management</a:t>
            </a:r>
          </a:p>
        </p:txBody>
      </p:sp>
    </p:spTree>
    <p:extLst>
      <p:ext uri="{BB962C8B-B14F-4D97-AF65-F5344CB8AC3E}">
        <p14:creationId xmlns:p14="http://schemas.microsoft.com/office/powerpoint/2010/main" val="1709701629"/>
      </p:ext>
    </p:extLst>
  </p:cSld>
  <p:clrMapOvr>
    <a:masterClrMapping/>
  </p:clrMapOvr>
  <p:transition spd="slow">
    <p:zoom dir="in"/>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481AD4-8F34-A32F-A17B-3F72C6E807CC}"/>
              </a:ext>
            </a:extLst>
          </p:cNvPr>
          <p:cNvSpPr>
            <a:spLocks noGrp="1"/>
          </p:cNvSpPr>
          <p:nvPr>
            <p:ph type="title"/>
          </p:nvPr>
        </p:nvSpPr>
        <p:spPr/>
        <p:txBody>
          <a:bodyPr/>
          <a:lstStyle/>
          <a:p>
            <a:r>
              <a:rPr lang="en-GB" dirty="0"/>
              <a:t>Big Data</a:t>
            </a:r>
          </a:p>
        </p:txBody>
      </p:sp>
      <p:pic>
        <p:nvPicPr>
          <p:cNvPr id="5" name="Picture 4">
            <a:extLst>
              <a:ext uri="{FF2B5EF4-FFF2-40B4-BE49-F238E27FC236}">
                <a16:creationId xmlns:a16="http://schemas.microsoft.com/office/drawing/2014/main" id="{478CDE72-12B5-61F7-0140-95042E568CB8}"/>
              </a:ext>
            </a:extLst>
          </p:cNvPr>
          <p:cNvPicPr>
            <a:picLocks noChangeAspect="1"/>
          </p:cNvPicPr>
          <p:nvPr/>
        </p:nvPicPr>
        <p:blipFill>
          <a:blip r:embed="rId2"/>
          <a:stretch>
            <a:fillRect/>
          </a:stretch>
        </p:blipFill>
        <p:spPr>
          <a:xfrm>
            <a:off x="1187624" y="1556792"/>
            <a:ext cx="7154566" cy="4443362"/>
          </a:xfrm>
          <a:prstGeom prst="rect">
            <a:avLst/>
          </a:prstGeom>
        </p:spPr>
      </p:pic>
      <p:sp>
        <p:nvSpPr>
          <p:cNvPr id="2" name="Footer Placeholder 1">
            <a:extLst>
              <a:ext uri="{FF2B5EF4-FFF2-40B4-BE49-F238E27FC236}">
                <a16:creationId xmlns:a16="http://schemas.microsoft.com/office/drawing/2014/main" id="{9585CEAB-81CD-6BDD-734D-8EC6B08B31CE}"/>
              </a:ext>
            </a:extLst>
          </p:cNvPr>
          <p:cNvSpPr>
            <a:spLocks noGrp="1"/>
          </p:cNvSpPr>
          <p:nvPr>
            <p:ph type="ftr" sz="quarter" idx="10"/>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1098334811"/>
      </p:ext>
    </p:extLst>
  </p:cSld>
  <p:clrMapOvr>
    <a:masterClrMapping/>
  </p:clrMapOvr>
  <p:transition spd="slow">
    <p:zoom dir="in"/>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B92A7-4F50-2C42-A70D-9615BAC5EFD6}"/>
              </a:ext>
            </a:extLst>
          </p:cNvPr>
          <p:cNvSpPr>
            <a:spLocks noGrp="1"/>
          </p:cNvSpPr>
          <p:nvPr>
            <p:ph type="title"/>
          </p:nvPr>
        </p:nvSpPr>
        <p:spPr>
          <a:xfrm>
            <a:off x="1835696" y="19444"/>
            <a:ext cx="7010400" cy="685800"/>
          </a:xfrm>
        </p:spPr>
        <p:txBody>
          <a:bodyPr/>
          <a:lstStyle/>
          <a:p>
            <a:r>
              <a:rPr lang="en-GB" dirty="0"/>
              <a:t>data we generate a day</a:t>
            </a:r>
          </a:p>
        </p:txBody>
      </p:sp>
      <p:sp>
        <p:nvSpPr>
          <p:cNvPr id="3" name="Footer Placeholder 2">
            <a:extLst>
              <a:ext uri="{FF2B5EF4-FFF2-40B4-BE49-F238E27FC236}">
                <a16:creationId xmlns:a16="http://schemas.microsoft.com/office/drawing/2014/main" id="{0F899E4A-3FEB-72BE-8275-41CA6045C6D9}"/>
              </a:ext>
            </a:extLst>
          </p:cNvPr>
          <p:cNvSpPr>
            <a:spLocks noGrp="1"/>
          </p:cNvSpPr>
          <p:nvPr>
            <p:ph type="ftr" sz="quarter" idx="10"/>
          </p:nvPr>
        </p:nvSpPr>
        <p:spPr/>
        <p:txBody>
          <a:bodyPr/>
          <a:lstStyle/>
          <a:p>
            <a:pPr algn="l"/>
            <a:r>
              <a:rPr lang="en-GB"/>
              <a:t>CIS108-6 Data Modelling, Management and Governance</a:t>
            </a:r>
            <a:endParaRPr lang="en-US" dirty="0"/>
          </a:p>
        </p:txBody>
      </p:sp>
      <p:pic>
        <p:nvPicPr>
          <p:cNvPr id="4" name="Picture 3">
            <a:extLst>
              <a:ext uri="{FF2B5EF4-FFF2-40B4-BE49-F238E27FC236}">
                <a16:creationId xmlns:a16="http://schemas.microsoft.com/office/drawing/2014/main" id="{8FD9A6CA-E736-9D91-87DC-17BC8B1F8106}"/>
              </a:ext>
            </a:extLst>
          </p:cNvPr>
          <p:cNvPicPr>
            <a:picLocks noChangeAspect="1"/>
          </p:cNvPicPr>
          <p:nvPr/>
        </p:nvPicPr>
        <p:blipFill>
          <a:blip r:embed="rId2"/>
          <a:stretch>
            <a:fillRect/>
          </a:stretch>
        </p:blipFill>
        <p:spPr>
          <a:xfrm>
            <a:off x="971600" y="1484784"/>
            <a:ext cx="7402075" cy="4536504"/>
          </a:xfrm>
          <a:prstGeom prst="rect">
            <a:avLst/>
          </a:prstGeom>
        </p:spPr>
      </p:pic>
    </p:spTree>
    <p:extLst>
      <p:ext uri="{BB962C8B-B14F-4D97-AF65-F5344CB8AC3E}">
        <p14:creationId xmlns:p14="http://schemas.microsoft.com/office/powerpoint/2010/main" val="3122799079"/>
      </p:ext>
    </p:extLst>
  </p:cSld>
  <p:clrMapOvr>
    <a:masterClrMapping/>
  </p:clrMapOvr>
  <p:transition spd="slow">
    <p:zoom dir="in"/>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3B788-85F7-B8AD-E8F7-F7D5DCA5838F}"/>
              </a:ext>
            </a:extLst>
          </p:cNvPr>
          <p:cNvSpPr>
            <a:spLocks noGrp="1"/>
          </p:cNvSpPr>
          <p:nvPr>
            <p:ph type="title"/>
          </p:nvPr>
        </p:nvSpPr>
        <p:spPr/>
        <p:txBody>
          <a:bodyPr/>
          <a:lstStyle/>
          <a:p>
            <a:r>
              <a:rPr lang="en-GB" dirty="0"/>
              <a:t>Clouds Computing </a:t>
            </a:r>
          </a:p>
        </p:txBody>
      </p:sp>
      <p:sp>
        <p:nvSpPr>
          <p:cNvPr id="3" name="Text Placeholder 2">
            <a:extLst>
              <a:ext uri="{FF2B5EF4-FFF2-40B4-BE49-F238E27FC236}">
                <a16:creationId xmlns:a16="http://schemas.microsoft.com/office/drawing/2014/main" id="{85220A37-AE67-9B58-ABAC-84A05E998BBB}"/>
              </a:ext>
            </a:extLst>
          </p:cNvPr>
          <p:cNvSpPr>
            <a:spLocks noGrp="1"/>
          </p:cNvSpPr>
          <p:nvPr>
            <p:ph type="body" idx="1"/>
          </p:nvPr>
        </p:nvSpPr>
        <p:spPr/>
        <p:txBody>
          <a:bodyPr/>
          <a:lstStyle/>
          <a:p>
            <a:r>
              <a:rPr lang="en-GB" dirty="0"/>
              <a:t>Provide physical solution for IT resources demands (commutation and storage)</a:t>
            </a:r>
          </a:p>
        </p:txBody>
      </p:sp>
    </p:spTree>
    <p:extLst>
      <p:ext uri="{BB962C8B-B14F-4D97-AF65-F5344CB8AC3E}">
        <p14:creationId xmlns:p14="http://schemas.microsoft.com/office/powerpoint/2010/main" val="829906089"/>
      </p:ext>
    </p:extLst>
  </p:cSld>
  <p:clrMapOvr>
    <a:masterClrMapping/>
  </p:clrMapOvr>
  <p:transition spd="slow">
    <p:zoom dir="in"/>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0DFCCF-82D9-1129-1120-EB16BDF8D165}"/>
              </a:ext>
            </a:extLst>
          </p:cNvPr>
          <p:cNvSpPr>
            <a:spLocks noGrp="1"/>
          </p:cNvSpPr>
          <p:nvPr>
            <p:ph type="title"/>
          </p:nvPr>
        </p:nvSpPr>
        <p:spPr/>
        <p:txBody>
          <a:bodyPr/>
          <a:lstStyle/>
          <a:p>
            <a:r>
              <a:rPr lang="en-GB" dirty="0"/>
              <a:t>Big Data challenge</a:t>
            </a:r>
          </a:p>
        </p:txBody>
      </p:sp>
      <p:sp>
        <p:nvSpPr>
          <p:cNvPr id="13315" name="TextBox 2">
            <a:extLst>
              <a:ext uri="{FF2B5EF4-FFF2-40B4-BE49-F238E27FC236}">
                <a16:creationId xmlns:a16="http://schemas.microsoft.com/office/drawing/2014/main" id="{9E48A325-1AD2-495A-9293-D2717EBC730C}"/>
              </a:ext>
            </a:extLst>
          </p:cNvPr>
          <p:cNvSpPr txBox="1">
            <a:spLocks noChangeArrowheads="1"/>
          </p:cNvSpPr>
          <p:nvPr/>
        </p:nvSpPr>
        <p:spPr bwMode="auto">
          <a:xfrm>
            <a:off x="828472" y="1534458"/>
            <a:ext cx="80772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222222"/>
                </a:solidFill>
                <a:latin typeface="Arial" panose="020B0604020202020204" pitchFamily="34" charset="0"/>
                <a:ea typeface="MS PGothic" panose="020B0600070205080204" pitchFamily="34" charset="-128"/>
              </a:defRPr>
            </a:lvl1pPr>
            <a:lvl2pPr marL="742950" indent="-285750">
              <a:spcBef>
                <a:spcPct val="20000"/>
              </a:spcBef>
              <a:buChar char="–"/>
              <a:defRPr sz="2600">
                <a:solidFill>
                  <a:srgbClr val="222222"/>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222222"/>
                </a:solidFill>
                <a:latin typeface="Arial" panose="020B0604020202020204" pitchFamily="34" charset="0"/>
                <a:ea typeface="MS PGothic" panose="020B0600070205080204" pitchFamily="34" charset="-128"/>
              </a:defRPr>
            </a:lvl3pPr>
            <a:lvl4pPr marL="1600200" indent="-228600">
              <a:spcBef>
                <a:spcPct val="20000"/>
              </a:spcBef>
              <a:buChar char="–"/>
              <a:defRPr sz="2400">
                <a:solidFill>
                  <a:srgbClr val="222222"/>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457200" indent="-457200">
              <a:spcBef>
                <a:spcPct val="0"/>
              </a:spcBef>
            </a:pPr>
            <a:r>
              <a:rPr lang="en-US" altLang="en-US" b="1" dirty="0">
                <a:solidFill>
                  <a:schemeClr val="tx1"/>
                </a:solidFill>
              </a:rPr>
              <a:t>Big Data: </a:t>
            </a:r>
            <a:r>
              <a:rPr lang="en-US" altLang="en-US" b="0" dirty="0">
                <a:solidFill>
                  <a:schemeClr val="tx1"/>
                </a:solidFill>
              </a:rPr>
              <a:t>We have a lot of data that we need to store </a:t>
            </a:r>
            <a:r>
              <a:rPr lang="en-US" altLang="en-US" dirty="0">
                <a:solidFill>
                  <a:schemeClr val="tx1"/>
                </a:solidFill>
              </a:rPr>
              <a:t>more than can fit on any one computer </a:t>
            </a:r>
          </a:p>
          <a:p>
            <a:pPr>
              <a:spcBef>
                <a:spcPct val="0"/>
              </a:spcBef>
              <a:buNone/>
            </a:pPr>
            <a:endParaRPr lang="en-US" altLang="en-US" dirty="0">
              <a:solidFill>
                <a:schemeClr val="tx1"/>
              </a:solidFill>
            </a:endParaRPr>
          </a:p>
        </p:txBody>
      </p:sp>
      <p:sp>
        <p:nvSpPr>
          <p:cNvPr id="6" name="TextBox 5">
            <a:extLst>
              <a:ext uri="{FF2B5EF4-FFF2-40B4-BE49-F238E27FC236}">
                <a16:creationId xmlns:a16="http://schemas.microsoft.com/office/drawing/2014/main" id="{CBEA21F5-BF05-4A39-A6AC-A5C10602FA76}"/>
              </a:ext>
            </a:extLst>
          </p:cNvPr>
          <p:cNvSpPr txBox="1"/>
          <p:nvPr/>
        </p:nvSpPr>
        <p:spPr>
          <a:xfrm>
            <a:off x="828472" y="3079423"/>
            <a:ext cx="8001000" cy="954107"/>
          </a:xfrm>
          <a:prstGeom prst="rect">
            <a:avLst/>
          </a:prstGeom>
          <a:noFill/>
        </p:spPr>
        <p:txBody>
          <a:bodyPr wrap="square">
            <a:spAutoFit/>
          </a:bodyPr>
          <a:lstStyle/>
          <a:p>
            <a:pPr marL="514350" marR="0" lvl="0" indent="-5143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Large Computation: </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Computing all the queries</a:t>
            </a:r>
            <a:r>
              <a:rPr kumimoji="0" lang="en-US" altLang="en-US" sz="2800" b="0" i="0" u="none" strike="noStrike" kern="1200" cap="none" spc="0" normalizeH="0" noProof="0" dirty="0">
                <a:ln>
                  <a:noFill/>
                </a:ln>
                <a:solidFill>
                  <a:srgbClr val="000000"/>
                </a:solidFill>
                <a:effectLst/>
                <a:uLnTx/>
                <a:uFillTx/>
                <a:latin typeface="Arial" panose="020B0604020202020204" pitchFamily="34" charset="0"/>
                <a:ea typeface="MS PGothic" panose="020B0600070205080204" pitchFamily="34" charset="-128"/>
                <a:cs typeface="+mn-cs"/>
              </a:rPr>
              <a:t> takes</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 very long time</a:t>
            </a:r>
          </a:p>
        </p:txBody>
      </p:sp>
      <p:sp>
        <p:nvSpPr>
          <p:cNvPr id="8" name="TextBox 7">
            <a:extLst>
              <a:ext uri="{FF2B5EF4-FFF2-40B4-BE49-F238E27FC236}">
                <a16:creationId xmlns:a16="http://schemas.microsoft.com/office/drawing/2014/main" id="{50CD091B-2196-476E-B656-39CCF71E3CF7}"/>
              </a:ext>
            </a:extLst>
          </p:cNvPr>
          <p:cNvSpPr txBox="1"/>
          <p:nvPr/>
        </p:nvSpPr>
        <p:spPr>
          <a:xfrm>
            <a:off x="864140" y="4294720"/>
            <a:ext cx="7848600" cy="1384995"/>
          </a:xfrm>
          <a:prstGeom prst="rect">
            <a:avLst/>
          </a:prstGeom>
          <a:noFill/>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Fault tolerance: </a:t>
            </a:r>
            <a:r>
              <a:rPr lang="en-US" altLang="en-US" sz="2800" b="0" dirty="0">
                <a:solidFill>
                  <a:srgbClr val="000000"/>
                </a:solidFill>
                <a:latin typeface="Arial" panose="020B0604020202020204" pitchFamily="34" charset="0"/>
                <a:ea typeface="MS PGothic" panose="020B0600070205080204" pitchFamily="34" charset="-128"/>
                <a:cs typeface="+mn-cs"/>
              </a:rPr>
              <a:t>W</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e don’t want our whole system to go down if our database hardware fails or there is a network error</a:t>
            </a:r>
          </a:p>
        </p:txBody>
      </p:sp>
      <p:sp>
        <p:nvSpPr>
          <p:cNvPr id="5" name="Footer Placeholder 4">
            <a:extLst>
              <a:ext uri="{FF2B5EF4-FFF2-40B4-BE49-F238E27FC236}">
                <a16:creationId xmlns:a16="http://schemas.microsoft.com/office/drawing/2014/main" id="{37CB95A5-9143-9FD4-1FFC-7FB6396640D8}"/>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391753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additive="base">
                                        <p:cTn id="7" dur="500" fill="hold"/>
                                        <p:tgtEl>
                                          <p:spTgt spid="13315"/>
                                        </p:tgtEl>
                                        <p:attrNameLst>
                                          <p:attrName>ppt_x</p:attrName>
                                        </p:attrNameLst>
                                      </p:cBhvr>
                                      <p:tavLst>
                                        <p:tav tm="0">
                                          <p:val>
                                            <p:strVal val="#ppt_x"/>
                                          </p:val>
                                        </p:tav>
                                        <p:tav tm="100000">
                                          <p:val>
                                            <p:strVal val="#ppt_x"/>
                                          </p:val>
                                        </p:tav>
                                      </p:tavLst>
                                    </p:anim>
                                    <p:anim calcmode="lin" valueType="num">
                                      <p:cBhvr additive="base">
                                        <p:cTn id="8" dur="500" fill="hold"/>
                                        <p:tgtEl>
                                          <p:spTgt spid="133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EEC92-6365-4748-8BDD-893CE55B240E}"/>
              </a:ext>
            </a:extLst>
          </p:cNvPr>
          <p:cNvSpPr>
            <a:spLocks noGrp="1"/>
          </p:cNvSpPr>
          <p:nvPr>
            <p:ph type="title"/>
          </p:nvPr>
        </p:nvSpPr>
        <p:spPr>
          <a:xfrm>
            <a:off x="971600" y="266780"/>
            <a:ext cx="7855024" cy="685800"/>
          </a:xfrm>
        </p:spPr>
        <p:txBody>
          <a:bodyPr/>
          <a:lstStyle/>
          <a:p>
            <a:r>
              <a:rPr lang="en-GB" dirty="0"/>
              <a:t>Can we make computer bigger?</a:t>
            </a:r>
          </a:p>
        </p:txBody>
      </p:sp>
      <p:pic>
        <p:nvPicPr>
          <p:cNvPr id="6" name="Content Placeholder 5">
            <a:extLst>
              <a:ext uri="{FF2B5EF4-FFF2-40B4-BE49-F238E27FC236}">
                <a16:creationId xmlns:a16="http://schemas.microsoft.com/office/drawing/2014/main" id="{F6D38AC5-547C-46BF-9571-4FABD101EC25}"/>
              </a:ext>
            </a:extLst>
          </p:cNvPr>
          <p:cNvPicPr>
            <a:picLocks noGrp="1" noChangeAspect="1"/>
          </p:cNvPicPr>
          <p:nvPr>
            <p:ph idx="1"/>
          </p:nvPr>
        </p:nvPicPr>
        <p:blipFill>
          <a:blip r:embed="rId2"/>
          <a:stretch>
            <a:fillRect/>
          </a:stretch>
        </p:blipFill>
        <p:spPr>
          <a:xfrm>
            <a:off x="11349" y="1447800"/>
            <a:ext cx="3877216" cy="3353268"/>
          </a:xfrm>
        </p:spPr>
      </p:pic>
      <p:pic>
        <p:nvPicPr>
          <p:cNvPr id="8" name="Picture 7">
            <a:extLst>
              <a:ext uri="{FF2B5EF4-FFF2-40B4-BE49-F238E27FC236}">
                <a16:creationId xmlns:a16="http://schemas.microsoft.com/office/drawing/2014/main" id="{FAE404ED-7661-484B-B2F9-DA61927BC6D5}"/>
              </a:ext>
            </a:extLst>
          </p:cNvPr>
          <p:cNvPicPr>
            <a:picLocks noChangeAspect="1"/>
          </p:cNvPicPr>
          <p:nvPr/>
        </p:nvPicPr>
        <p:blipFill>
          <a:blip r:embed="rId3"/>
          <a:stretch>
            <a:fillRect/>
          </a:stretch>
        </p:blipFill>
        <p:spPr>
          <a:xfrm>
            <a:off x="3888565" y="2048902"/>
            <a:ext cx="5258534" cy="2781688"/>
          </a:xfrm>
          <a:prstGeom prst="rect">
            <a:avLst/>
          </a:prstGeom>
        </p:spPr>
      </p:pic>
      <p:sp>
        <p:nvSpPr>
          <p:cNvPr id="9" name="TextBox 8">
            <a:extLst>
              <a:ext uri="{FF2B5EF4-FFF2-40B4-BE49-F238E27FC236}">
                <a16:creationId xmlns:a16="http://schemas.microsoft.com/office/drawing/2014/main" id="{9B99C577-D86B-4A3D-8234-1FB5277F211F}"/>
              </a:ext>
            </a:extLst>
          </p:cNvPr>
          <p:cNvSpPr txBox="1"/>
          <p:nvPr/>
        </p:nvSpPr>
        <p:spPr>
          <a:xfrm>
            <a:off x="457200" y="5296288"/>
            <a:ext cx="1104900" cy="430887"/>
          </a:xfrm>
          <a:prstGeom prst="rect">
            <a:avLst/>
          </a:prstGeom>
          <a:noFill/>
        </p:spPr>
        <p:txBody>
          <a:bodyPr wrap="square" rtlCol="0">
            <a:spAutoFit/>
          </a:bodyPr>
          <a:lstStyle/>
          <a:p>
            <a:r>
              <a:rPr lang="en-GB" dirty="0"/>
              <a:t>Small </a:t>
            </a:r>
          </a:p>
        </p:txBody>
      </p:sp>
      <p:sp>
        <p:nvSpPr>
          <p:cNvPr id="10" name="TextBox 9">
            <a:extLst>
              <a:ext uri="{FF2B5EF4-FFF2-40B4-BE49-F238E27FC236}">
                <a16:creationId xmlns:a16="http://schemas.microsoft.com/office/drawing/2014/main" id="{4456047F-589D-4376-873C-3C0B1B264D32}"/>
              </a:ext>
            </a:extLst>
          </p:cNvPr>
          <p:cNvSpPr txBox="1"/>
          <p:nvPr/>
        </p:nvSpPr>
        <p:spPr>
          <a:xfrm>
            <a:off x="2590800" y="5232112"/>
            <a:ext cx="1297765" cy="584775"/>
          </a:xfrm>
          <a:prstGeom prst="rect">
            <a:avLst/>
          </a:prstGeom>
          <a:noFill/>
        </p:spPr>
        <p:txBody>
          <a:bodyPr wrap="square" rtlCol="0">
            <a:spAutoFit/>
          </a:bodyPr>
          <a:lstStyle/>
          <a:p>
            <a:r>
              <a:rPr lang="en-GB" sz="3200" dirty="0"/>
              <a:t>Big</a:t>
            </a:r>
          </a:p>
        </p:txBody>
      </p:sp>
      <p:sp>
        <p:nvSpPr>
          <p:cNvPr id="11" name="Arrow: Right 10">
            <a:extLst>
              <a:ext uri="{FF2B5EF4-FFF2-40B4-BE49-F238E27FC236}">
                <a16:creationId xmlns:a16="http://schemas.microsoft.com/office/drawing/2014/main" id="{9B54DF5B-19D4-4151-8E5D-B3A55D851A24}"/>
              </a:ext>
            </a:extLst>
          </p:cNvPr>
          <p:cNvSpPr/>
          <p:nvPr/>
        </p:nvSpPr>
        <p:spPr bwMode="auto">
          <a:xfrm>
            <a:off x="1708206" y="5410200"/>
            <a:ext cx="609600" cy="228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
        <p:nvSpPr>
          <p:cNvPr id="3" name="Footer Placeholder 2">
            <a:extLst>
              <a:ext uri="{FF2B5EF4-FFF2-40B4-BE49-F238E27FC236}">
                <a16:creationId xmlns:a16="http://schemas.microsoft.com/office/drawing/2014/main" id="{4713AA1D-4C92-E069-1097-84362EF5C7D7}"/>
              </a:ext>
            </a:extLst>
          </p:cNvPr>
          <p:cNvSpPr>
            <a:spLocks noGrp="1"/>
          </p:cNvSpPr>
          <p:nvPr>
            <p:ph type="ftr" sz="quarter" idx="11"/>
          </p:nvPr>
        </p:nvSpPr>
        <p:spPr>
          <a:xfrm>
            <a:off x="179512" y="6309320"/>
            <a:ext cx="4608512" cy="365125"/>
          </a:xfrm>
        </p:spPr>
        <p:txBody>
          <a:bodyPr/>
          <a:lstStyle/>
          <a:p>
            <a:pPr algn="l"/>
            <a:r>
              <a:rPr lang="en-GB" dirty="0"/>
              <a:t>CIS108-6 Data Modelling, Management and Governance</a:t>
            </a:r>
            <a:endParaRPr lang="en-US" dirty="0"/>
          </a:p>
        </p:txBody>
      </p:sp>
    </p:spTree>
    <p:extLst>
      <p:ext uri="{BB962C8B-B14F-4D97-AF65-F5344CB8AC3E}">
        <p14:creationId xmlns:p14="http://schemas.microsoft.com/office/powerpoint/2010/main" val="3006019440"/>
      </p:ext>
    </p:extLst>
  </p:cSld>
  <p:clrMapOvr>
    <a:masterClrMapping/>
  </p:clrMapOvr>
  <p:transition spd="slow">
    <p:zoom dir="in"/>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AF7FC-0C61-40B1-8DA8-8D5131881BC5}"/>
              </a:ext>
            </a:extLst>
          </p:cNvPr>
          <p:cNvSpPr>
            <a:spLocks noGrp="1"/>
          </p:cNvSpPr>
          <p:nvPr>
            <p:ph type="title"/>
          </p:nvPr>
        </p:nvSpPr>
        <p:spPr/>
        <p:txBody>
          <a:bodyPr/>
          <a:lstStyle/>
          <a:p>
            <a:r>
              <a:rPr lang="en-GB" sz="4000" b="1" dirty="0"/>
              <a:t>Fault tolerance </a:t>
            </a:r>
          </a:p>
        </p:txBody>
      </p:sp>
      <p:pic>
        <p:nvPicPr>
          <p:cNvPr id="6" name="Content Placeholder 5">
            <a:extLst>
              <a:ext uri="{FF2B5EF4-FFF2-40B4-BE49-F238E27FC236}">
                <a16:creationId xmlns:a16="http://schemas.microsoft.com/office/drawing/2014/main" id="{37B56D65-E086-4246-896B-75D551A61210}"/>
              </a:ext>
            </a:extLst>
          </p:cNvPr>
          <p:cNvPicPr>
            <a:picLocks noGrp="1" noChangeAspect="1"/>
          </p:cNvPicPr>
          <p:nvPr>
            <p:ph idx="1"/>
          </p:nvPr>
        </p:nvPicPr>
        <p:blipFill>
          <a:blip r:embed="rId2"/>
          <a:stretch>
            <a:fillRect/>
          </a:stretch>
        </p:blipFill>
        <p:spPr>
          <a:xfrm>
            <a:off x="533400" y="1781912"/>
            <a:ext cx="8382000" cy="4170475"/>
          </a:xfrm>
        </p:spPr>
      </p:pic>
      <p:sp>
        <p:nvSpPr>
          <p:cNvPr id="3" name="Footer Placeholder 2">
            <a:extLst>
              <a:ext uri="{FF2B5EF4-FFF2-40B4-BE49-F238E27FC236}">
                <a16:creationId xmlns:a16="http://schemas.microsoft.com/office/drawing/2014/main" id="{3D9F5C79-ACC7-0FCF-CD62-2349A42D770A}"/>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821285945"/>
      </p:ext>
    </p:extLst>
  </p:cSld>
  <p:clrMapOvr>
    <a:masterClrMapping/>
  </p:clrMapOvr>
  <p:transition spd="slow">
    <p:zoom dir="in"/>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1CBC6-8F35-488B-BDBA-608CE521854A}"/>
              </a:ext>
            </a:extLst>
          </p:cNvPr>
          <p:cNvSpPr>
            <a:spLocks noGrp="1"/>
          </p:cNvSpPr>
          <p:nvPr>
            <p:ph type="title"/>
          </p:nvPr>
        </p:nvSpPr>
        <p:spPr/>
        <p:txBody>
          <a:bodyPr/>
          <a:lstStyle/>
          <a:p>
            <a:r>
              <a:rPr lang="en-US" altLang="en-US" dirty="0"/>
              <a:t>Distributed (Processing) Idea</a:t>
            </a:r>
            <a:endParaRPr lang="en-GB" dirty="0"/>
          </a:p>
        </p:txBody>
      </p:sp>
      <p:pic>
        <p:nvPicPr>
          <p:cNvPr id="5" name="Content Placeholder 4">
            <a:extLst>
              <a:ext uri="{FF2B5EF4-FFF2-40B4-BE49-F238E27FC236}">
                <a16:creationId xmlns:a16="http://schemas.microsoft.com/office/drawing/2014/main" id="{E5EA5A48-B7F1-48F6-9022-81D112812504}"/>
              </a:ext>
            </a:extLst>
          </p:cNvPr>
          <p:cNvPicPr>
            <a:picLocks noGrp="1" noChangeAspect="1"/>
          </p:cNvPicPr>
          <p:nvPr>
            <p:ph idx="1"/>
          </p:nvPr>
        </p:nvPicPr>
        <p:blipFill>
          <a:blip r:embed="rId2"/>
          <a:stretch>
            <a:fillRect/>
          </a:stretch>
        </p:blipFill>
        <p:spPr>
          <a:xfrm>
            <a:off x="1600200" y="1524000"/>
            <a:ext cx="6516819" cy="4070805"/>
          </a:xfrm>
          <a:prstGeom prst="rect">
            <a:avLst/>
          </a:prstGeom>
        </p:spPr>
      </p:pic>
      <p:sp>
        <p:nvSpPr>
          <p:cNvPr id="3" name="Footer Placeholder 2">
            <a:extLst>
              <a:ext uri="{FF2B5EF4-FFF2-40B4-BE49-F238E27FC236}">
                <a16:creationId xmlns:a16="http://schemas.microsoft.com/office/drawing/2014/main" id="{951547A1-8C56-A43B-F99F-2205778C3156}"/>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3176188826"/>
      </p:ext>
    </p:extLst>
  </p:cSld>
  <p:clrMapOvr>
    <a:masterClrMapping/>
  </p:clrMapOvr>
  <p:transition spd="slow">
    <p:zoom dir="in"/>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93799-051C-B43E-DE34-6248D6FB44E3}"/>
              </a:ext>
            </a:extLst>
          </p:cNvPr>
          <p:cNvSpPr>
            <a:spLocks noGrp="1"/>
          </p:cNvSpPr>
          <p:nvPr>
            <p:ph type="title"/>
          </p:nvPr>
        </p:nvSpPr>
        <p:spPr>
          <a:xfrm>
            <a:off x="461392" y="2924944"/>
            <a:ext cx="8287072" cy="685800"/>
          </a:xfrm>
        </p:spPr>
        <p:txBody>
          <a:bodyPr/>
          <a:lstStyle/>
          <a:p>
            <a:r>
              <a:rPr lang="en-GB" dirty="0"/>
              <a:t>Example of Big data platform: Hadoop </a:t>
            </a:r>
          </a:p>
        </p:txBody>
      </p:sp>
      <p:sp>
        <p:nvSpPr>
          <p:cNvPr id="4" name="Footer Placeholder 3">
            <a:extLst>
              <a:ext uri="{FF2B5EF4-FFF2-40B4-BE49-F238E27FC236}">
                <a16:creationId xmlns:a16="http://schemas.microsoft.com/office/drawing/2014/main" id="{EF508574-6E0A-44AB-C3ED-4C2AB97F64B0}"/>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705667395"/>
      </p:ext>
    </p:extLst>
  </p:cSld>
  <p:clrMapOvr>
    <a:masterClrMapping/>
  </p:clrMapOvr>
  <p:transition spd="slow">
    <p:zoom dir="in"/>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9024E-C44D-4EB5-B56E-E1398DD1F9B4}"/>
              </a:ext>
            </a:extLst>
          </p:cNvPr>
          <p:cNvSpPr>
            <a:spLocks noGrp="1"/>
          </p:cNvSpPr>
          <p:nvPr>
            <p:ph type="title"/>
          </p:nvPr>
        </p:nvSpPr>
        <p:spPr/>
        <p:txBody>
          <a:bodyPr/>
          <a:lstStyle/>
          <a:p>
            <a:r>
              <a:rPr lang="en-GB" dirty="0"/>
              <a:t>BDA Tools</a:t>
            </a:r>
          </a:p>
        </p:txBody>
      </p:sp>
      <p:sp>
        <p:nvSpPr>
          <p:cNvPr id="3" name="Content Placeholder 2">
            <a:extLst>
              <a:ext uri="{FF2B5EF4-FFF2-40B4-BE49-F238E27FC236}">
                <a16:creationId xmlns:a16="http://schemas.microsoft.com/office/drawing/2014/main" id="{B3F2A17B-9F8B-683A-FB8B-D8E26E007BC9}"/>
              </a:ext>
            </a:extLst>
          </p:cNvPr>
          <p:cNvSpPr>
            <a:spLocks noGrp="1"/>
          </p:cNvSpPr>
          <p:nvPr>
            <p:ph idx="1"/>
          </p:nvPr>
        </p:nvSpPr>
        <p:spPr>
          <a:xfrm>
            <a:off x="323528" y="1412776"/>
            <a:ext cx="8287072" cy="1152128"/>
          </a:xfrm>
        </p:spPr>
        <p:txBody>
          <a:bodyPr/>
          <a:lstStyle/>
          <a:p>
            <a:r>
              <a:rPr lang="en-GB" b="0" i="0" dirty="0">
                <a:solidFill>
                  <a:srgbClr val="4A4A4A"/>
                </a:solidFill>
                <a:effectLst/>
                <a:latin typeface="Open Sans" panose="020B0606030504020204" pitchFamily="34" charset="0"/>
              </a:rPr>
              <a:t>These are some tools used for Big Data Analytics: </a:t>
            </a:r>
            <a:r>
              <a:rPr lang="en-GB" b="1" i="1" u="none" strike="noStrike" dirty="0">
                <a:solidFill>
                  <a:srgbClr val="007BFF"/>
                </a:solidFill>
                <a:effectLst/>
                <a:latin typeface="Open Sans" panose="020B0606030504020204" pitchFamily="34" charset="0"/>
                <a:hlinkClick r:id="rId2"/>
              </a:rPr>
              <a:t>Hadoop</a:t>
            </a:r>
            <a:r>
              <a:rPr lang="en-GB" b="1" i="1" dirty="0">
                <a:solidFill>
                  <a:srgbClr val="4A4A4A"/>
                </a:solidFill>
                <a:effectLst/>
                <a:latin typeface="Open Sans" panose="020B0606030504020204" pitchFamily="34" charset="0"/>
              </a:rPr>
              <a:t>, </a:t>
            </a:r>
            <a:r>
              <a:rPr lang="en-GB" b="1" i="1" u="none" strike="noStrike" dirty="0">
                <a:solidFill>
                  <a:srgbClr val="007BFF"/>
                </a:solidFill>
                <a:effectLst/>
                <a:latin typeface="Open Sans" panose="020B0606030504020204" pitchFamily="34" charset="0"/>
                <a:hlinkClick r:id="rId3"/>
              </a:rPr>
              <a:t>Pig</a:t>
            </a:r>
            <a:r>
              <a:rPr lang="en-GB" b="1" i="1" dirty="0">
                <a:solidFill>
                  <a:srgbClr val="4A4A4A"/>
                </a:solidFill>
                <a:effectLst/>
                <a:latin typeface="Open Sans" panose="020B0606030504020204" pitchFamily="34" charset="0"/>
              </a:rPr>
              <a:t>, </a:t>
            </a:r>
            <a:r>
              <a:rPr lang="en-GB" b="1" i="1" u="none" strike="noStrike" dirty="0">
                <a:solidFill>
                  <a:srgbClr val="007BFF"/>
                </a:solidFill>
                <a:effectLst/>
                <a:latin typeface="Open Sans" panose="020B0606030504020204" pitchFamily="34" charset="0"/>
                <a:hlinkClick r:id="rId4"/>
              </a:rPr>
              <a:t>Apache HBase</a:t>
            </a:r>
            <a:r>
              <a:rPr lang="en-GB" b="1" i="1" dirty="0">
                <a:solidFill>
                  <a:srgbClr val="4A4A4A"/>
                </a:solidFill>
                <a:effectLst/>
                <a:latin typeface="Open Sans" panose="020B0606030504020204" pitchFamily="34" charset="0"/>
              </a:rPr>
              <a:t>, </a:t>
            </a:r>
            <a:r>
              <a:rPr lang="en-GB" b="1" i="1" u="none" strike="noStrike" dirty="0">
                <a:solidFill>
                  <a:srgbClr val="007BFF"/>
                </a:solidFill>
                <a:effectLst/>
                <a:latin typeface="Open Sans" panose="020B0606030504020204" pitchFamily="34" charset="0"/>
                <a:hlinkClick r:id="rId5"/>
              </a:rPr>
              <a:t>Apache Spark</a:t>
            </a:r>
            <a:r>
              <a:rPr lang="en-GB" b="1" i="1" dirty="0">
                <a:solidFill>
                  <a:srgbClr val="4A4A4A"/>
                </a:solidFill>
                <a:effectLst/>
                <a:latin typeface="Open Sans" panose="020B0606030504020204" pitchFamily="34" charset="0"/>
              </a:rPr>
              <a:t>, </a:t>
            </a:r>
            <a:r>
              <a:rPr lang="en-GB" b="1" i="1" u="none" strike="noStrike" dirty="0">
                <a:solidFill>
                  <a:srgbClr val="007BFF"/>
                </a:solidFill>
                <a:effectLst/>
                <a:latin typeface="Open Sans" panose="020B0606030504020204" pitchFamily="34" charset="0"/>
                <a:hlinkClick r:id="rId6"/>
              </a:rPr>
              <a:t>Talend</a:t>
            </a:r>
            <a:r>
              <a:rPr lang="en-GB" b="1" i="1" dirty="0">
                <a:solidFill>
                  <a:srgbClr val="4A4A4A"/>
                </a:solidFill>
                <a:effectLst/>
                <a:latin typeface="Open Sans" panose="020B0606030504020204" pitchFamily="34" charset="0"/>
              </a:rPr>
              <a:t>, </a:t>
            </a:r>
            <a:r>
              <a:rPr lang="en-GB" b="1" i="1" u="none" strike="noStrike" dirty="0">
                <a:solidFill>
                  <a:srgbClr val="007BFF"/>
                </a:solidFill>
                <a:effectLst/>
                <a:latin typeface="Open Sans" panose="020B0606030504020204" pitchFamily="34" charset="0"/>
                <a:hlinkClick r:id="rId7"/>
              </a:rPr>
              <a:t>Splunk</a:t>
            </a:r>
            <a:r>
              <a:rPr lang="en-GB" b="1" i="1" dirty="0">
                <a:solidFill>
                  <a:srgbClr val="4A4A4A"/>
                </a:solidFill>
                <a:effectLst/>
                <a:latin typeface="Open Sans" panose="020B0606030504020204" pitchFamily="34" charset="0"/>
              </a:rPr>
              <a:t>, </a:t>
            </a:r>
            <a:r>
              <a:rPr lang="en-GB" b="1" i="1" u="none" strike="noStrike" dirty="0">
                <a:solidFill>
                  <a:srgbClr val="007BFF"/>
                </a:solidFill>
                <a:effectLst/>
                <a:latin typeface="Open Sans" panose="020B0606030504020204" pitchFamily="34" charset="0"/>
                <a:hlinkClick r:id="rId8"/>
              </a:rPr>
              <a:t>Apache Hive</a:t>
            </a:r>
            <a:r>
              <a:rPr lang="en-GB" b="1" i="1" dirty="0">
                <a:solidFill>
                  <a:srgbClr val="4A4A4A"/>
                </a:solidFill>
                <a:effectLst/>
                <a:latin typeface="Open Sans" panose="020B0606030504020204" pitchFamily="34" charset="0"/>
              </a:rPr>
              <a:t>, </a:t>
            </a:r>
            <a:r>
              <a:rPr lang="en-GB" b="1" i="1" u="none" strike="noStrike" dirty="0">
                <a:solidFill>
                  <a:srgbClr val="007BFF"/>
                </a:solidFill>
                <a:effectLst/>
                <a:latin typeface="Open Sans" panose="020B0606030504020204" pitchFamily="34" charset="0"/>
                <a:hlinkClick r:id="rId9"/>
              </a:rPr>
              <a:t>Kafka</a:t>
            </a:r>
            <a:r>
              <a:rPr lang="en-GB" b="1" i="1" dirty="0">
                <a:solidFill>
                  <a:srgbClr val="4A4A4A"/>
                </a:solidFill>
                <a:effectLst/>
                <a:latin typeface="Open Sans" panose="020B0606030504020204" pitchFamily="34" charset="0"/>
              </a:rPr>
              <a:t>.</a:t>
            </a:r>
            <a:endParaRPr lang="en-GB" dirty="0"/>
          </a:p>
        </p:txBody>
      </p:sp>
      <p:pic>
        <p:nvPicPr>
          <p:cNvPr id="5" name="Picture 4">
            <a:extLst>
              <a:ext uri="{FF2B5EF4-FFF2-40B4-BE49-F238E27FC236}">
                <a16:creationId xmlns:a16="http://schemas.microsoft.com/office/drawing/2014/main" id="{81CE7EC7-2D02-749B-3D59-39C6D696FEF6}"/>
              </a:ext>
            </a:extLst>
          </p:cNvPr>
          <p:cNvPicPr>
            <a:picLocks noChangeAspect="1"/>
          </p:cNvPicPr>
          <p:nvPr/>
        </p:nvPicPr>
        <p:blipFill>
          <a:blip r:embed="rId10"/>
          <a:stretch>
            <a:fillRect/>
          </a:stretch>
        </p:blipFill>
        <p:spPr>
          <a:xfrm>
            <a:off x="1270454" y="2918024"/>
            <a:ext cx="6393220" cy="3443224"/>
          </a:xfrm>
          <a:prstGeom prst="rect">
            <a:avLst/>
          </a:prstGeom>
        </p:spPr>
      </p:pic>
      <p:sp>
        <p:nvSpPr>
          <p:cNvPr id="4" name="Footer Placeholder 3">
            <a:extLst>
              <a:ext uri="{FF2B5EF4-FFF2-40B4-BE49-F238E27FC236}">
                <a16:creationId xmlns:a16="http://schemas.microsoft.com/office/drawing/2014/main" id="{6D5F60A9-0E58-783C-04E3-A753F40284D6}"/>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453895286"/>
      </p:ext>
    </p:extLst>
  </p:cSld>
  <p:clrMapOvr>
    <a:masterClrMapping/>
  </p:clrMapOvr>
  <p:transition spd="slow">
    <p:zoom dir="in"/>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7575A-AEF9-5E57-721C-FEB2204DCA5F}"/>
              </a:ext>
            </a:extLst>
          </p:cNvPr>
          <p:cNvSpPr>
            <a:spLocks noGrp="1"/>
          </p:cNvSpPr>
          <p:nvPr>
            <p:ph type="title"/>
          </p:nvPr>
        </p:nvSpPr>
        <p:spPr/>
        <p:txBody>
          <a:bodyPr/>
          <a:lstStyle/>
          <a:p>
            <a:r>
              <a:rPr lang="en-GB" dirty="0"/>
              <a:t>Hadoop </a:t>
            </a:r>
          </a:p>
        </p:txBody>
      </p:sp>
      <p:pic>
        <p:nvPicPr>
          <p:cNvPr id="5" name="Content Placeholder 4">
            <a:extLst>
              <a:ext uri="{FF2B5EF4-FFF2-40B4-BE49-F238E27FC236}">
                <a16:creationId xmlns:a16="http://schemas.microsoft.com/office/drawing/2014/main" id="{55D2FFFA-6A02-DB6A-2632-E6814A805244}"/>
              </a:ext>
            </a:extLst>
          </p:cNvPr>
          <p:cNvPicPr>
            <a:picLocks noGrp="1" noChangeAspect="1"/>
          </p:cNvPicPr>
          <p:nvPr>
            <p:ph idx="1"/>
          </p:nvPr>
        </p:nvPicPr>
        <p:blipFill>
          <a:blip r:embed="rId2"/>
          <a:stretch>
            <a:fillRect/>
          </a:stretch>
        </p:blipFill>
        <p:spPr>
          <a:xfrm>
            <a:off x="539552" y="2420888"/>
            <a:ext cx="8215312" cy="2130846"/>
          </a:xfrm>
          <a:prstGeom prst="rect">
            <a:avLst/>
          </a:prstGeom>
        </p:spPr>
      </p:pic>
      <p:sp>
        <p:nvSpPr>
          <p:cNvPr id="3" name="Footer Placeholder 2">
            <a:extLst>
              <a:ext uri="{FF2B5EF4-FFF2-40B4-BE49-F238E27FC236}">
                <a16:creationId xmlns:a16="http://schemas.microsoft.com/office/drawing/2014/main" id="{6147B1DC-CFF9-FEF4-18FA-EE3FA3C2B953}"/>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1142661798"/>
      </p:ext>
    </p:extLst>
  </p:cSld>
  <p:clrMapOvr>
    <a:masterClrMapping/>
  </p:clrMapOvr>
  <p:transition spd="slow">
    <p:zoom dir="in"/>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2BD40-458A-B1E5-2D69-06B744666B75}"/>
              </a:ext>
            </a:extLst>
          </p:cNvPr>
          <p:cNvSpPr>
            <a:spLocks noGrp="1"/>
          </p:cNvSpPr>
          <p:nvPr>
            <p:ph type="title"/>
          </p:nvPr>
        </p:nvSpPr>
        <p:spPr>
          <a:xfrm>
            <a:off x="971600" y="241869"/>
            <a:ext cx="8071048" cy="685800"/>
          </a:xfrm>
        </p:spPr>
        <p:txBody>
          <a:bodyPr/>
          <a:lstStyle/>
          <a:p>
            <a:r>
              <a:rPr lang="en-GB" dirty="0"/>
              <a:t>Hadoop components and ecosystem</a:t>
            </a:r>
          </a:p>
        </p:txBody>
      </p:sp>
      <p:pic>
        <p:nvPicPr>
          <p:cNvPr id="7" name="Picture 6">
            <a:extLst>
              <a:ext uri="{FF2B5EF4-FFF2-40B4-BE49-F238E27FC236}">
                <a16:creationId xmlns:a16="http://schemas.microsoft.com/office/drawing/2014/main" id="{76E5ABB9-FB17-D39D-3E1C-CA5F5CF1CE52}"/>
              </a:ext>
            </a:extLst>
          </p:cNvPr>
          <p:cNvPicPr>
            <a:picLocks noChangeAspect="1"/>
          </p:cNvPicPr>
          <p:nvPr/>
        </p:nvPicPr>
        <p:blipFill>
          <a:blip r:embed="rId2"/>
          <a:stretch>
            <a:fillRect/>
          </a:stretch>
        </p:blipFill>
        <p:spPr>
          <a:xfrm>
            <a:off x="870248" y="1916832"/>
            <a:ext cx="7740352" cy="3170374"/>
          </a:xfrm>
          <a:prstGeom prst="rect">
            <a:avLst/>
          </a:prstGeom>
        </p:spPr>
      </p:pic>
      <p:sp>
        <p:nvSpPr>
          <p:cNvPr id="3" name="Footer Placeholder 2">
            <a:extLst>
              <a:ext uri="{FF2B5EF4-FFF2-40B4-BE49-F238E27FC236}">
                <a16:creationId xmlns:a16="http://schemas.microsoft.com/office/drawing/2014/main" id="{A021C346-770E-418B-07F3-E5C099B4E56A}"/>
              </a:ext>
            </a:extLst>
          </p:cNvPr>
          <p:cNvSpPr>
            <a:spLocks noGrp="1"/>
          </p:cNvSpPr>
          <p:nvPr>
            <p:ph type="ftr" sz="quarter" idx="10"/>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1026552736"/>
      </p:ext>
    </p:extLst>
  </p:cSld>
  <p:clrMapOvr>
    <a:masterClrMapping/>
  </p:clrMapOvr>
  <p:transition spd="slow">
    <p:zoom dir="in"/>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4179A-73FD-2C4C-5EC2-3D5914799C0E}"/>
              </a:ext>
            </a:extLst>
          </p:cNvPr>
          <p:cNvSpPr>
            <a:spLocks noGrp="1"/>
          </p:cNvSpPr>
          <p:nvPr>
            <p:ph type="title"/>
          </p:nvPr>
        </p:nvSpPr>
        <p:spPr/>
        <p:txBody>
          <a:bodyPr/>
          <a:lstStyle/>
          <a:p>
            <a:r>
              <a:rPr lang="en-GB" dirty="0"/>
              <a:t>Core Components of Hadoop</a:t>
            </a:r>
          </a:p>
        </p:txBody>
      </p:sp>
      <p:pic>
        <p:nvPicPr>
          <p:cNvPr id="48134" name="Picture 2">
            <a:extLst>
              <a:ext uri="{FF2B5EF4-FFF2-40B4-BE49-F238E27FC236}">
                <a16:creationId xmlns:a16="http://schemas.microsoft.com/office/drawing/2014/main" id="{6BFF6778-48E8-7377-4EA7-06E7A278BB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230" r="9344" b="10626"/>
          <a:stretch/>
        </p:blipFill>
        <p:spPr bwMode="auto">
          <a:xfrm>
            <a:off x="261553" y="1484784"/>
            <a:ext cx="8188846" cy="4557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a:extLst>
              <a:ext uri="{FF2B5EF4-FFF2-40B4-BE49-F238E27FC236}">
                <a16:creationId xmlns:a16="http://schemas.microsoft.com/office/drawing/2014/main" id="{F42C1D99-9D22-EDA3-F143-DD92F17FACA7}"/>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857745300"/>
      </p:ext>
    </p:extLst>
  </p:cSld>
  <p:clrMapOvr>
    <a:masterClrMapping/>
  </p:clrMapOvr>
  <p:transition spd="slow">
    <p:zoom dir="in"/>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3A0D2-6D32-333F-83D4-4B6B2D330A29}"/>
              </a:ext>
            </a:extLst>
          </p:cNvPr>
          <p:cNvSpPr>
            <a:spLocks noGrp="1"/>
          </p:cNvSpPr>
          <p:nvPr>
            <p:ph type="title"/>
          </p:nvPr>
        </p:nvSpPr>
        <p:spPr/>
        <p:txBody>
          <a:bodyPr/>
          <a:lstStyle/>
          <a:p>
            <a:r>
              <a:rPr lang="en-GB" dirty="0"/>
              <a:t>HDFS </a:t>
            </a:r>
          </a:p>
        </p:txBody>
      </p:sp>
      <p:pic>
        <p:nvPicPr>
          <p:cNvPr id="5" name="Picture 2">
            <a:extLst>
              <a:ext uri="{FF2B5EF4-FFF2-40B4-BE49-F238E27FC236}">
                <a16:creationId xmlns:a16="http://schemas.microsoft.com/office/drawing/2014/main" id="{2E7DC631-0EBB-C43B-61DA-3550C422FC7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018" r="17439"/>
          <a:stretch/>
        </p:blipFill>
        <p:spPr bwMode="auto">
          <a:xfrm>
            <a:off x="395536" y="1484808"/>
            <a:ext cx="7416824" cy="482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a:extLst>
              <a:ext uri="{FF2B5EF4-FFF2-40B4-BE49-F238E27FC236}">
                <a16:creationId xmlns:a16="http://schemas.microsoft.com/office/drawing/2014/main" id="{DD7823F5-B769-316C-E8AC-F8BFCDFCACAD}"/>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3011515441"/>
      </p:ext>
    </p:extLst>
  </p:cSld>
  <p:clrMapOvr>
    <a:masterClrMapping/>
  </p:clrMapOvr>
  <p:transition spd="slow">
    <p:zoom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2F0FDF-1E04-00DB-0812-C6DCF6B38707}"/>
              </a:ext>
            </a:extLst>
          </p:cNvPr>
          <p:cNvSpPr>
            <a:spLocks noGrp="1"/>
          </p:cNvSpPr>
          <p:nvPr>
            <p:ph type="title"/>
          </p:nvPr>
        </p:nvSpPr>
        <p:spPr/>
        <p:txBody>
          <a:bodyPr/>
          <a:lstStyle/>
          <a:p>
            <a:r>
              <a:rPr lang="en-GB" dirty="0"/>
              <a:t>Clouds computing</a:t>
            </a:r>
          </a:p>
        </p:txBody>
      </p:sp>
      <p:pic>
        <p:nvPicPr>
          <p:cNvPr id="5" name="Picture 4">
            <a:extLst>
              <a:ext uri="{FF2B5EF4-FFF2-40B4-BE49-F238E27FC236}">
                <a16:creationId xmlns:a16="http://schemas.microsoft.com/office/drawing/2014/main" id="{7CCD1D3F-F51C-0339-05B8-1A6A523479AF}"/>
              </a:ext>
            </a:extLst>
          </p:cNvPr>
          <p:cNvPicPr>
            <a:picLocks noChangeAspect="1"/>
          </p:cNvPicPr>
          <p:nvPr/>
        </p:nvPicPr>
        <p:blipFill>
          <a:blip r:embed="rId2"/>
          <a:stretch>
            <a:fillRect/>
          </a:stretch>
        </p:blipFill>
        <p:spPr>
          <a:xfrm>
            <a:off x="1403648" y="1484784"/>
            <a:ext cx="7010400" cy="4675882"/>
          </a:xfrm>
          <a:prstGeom prst="rect">
            <a:avLst/>
          </a:prstGeom>
        </p:spPr>
      </p:pic>
      <p:sp>
        <p:nvSpPr>
          <p:cNvPr id="2" name="Footer Placeholder 1">
            <a:extLst>
              <a:ext uri="{FF2B5EF4-FFF2-40B4-BE49-F238E27FC236}">
                <a16:creationId xmlns:a16="http://schemas.microsoft.com/office/drawing/2014/main" id="{78539696-422F-67AF-2CCC-F59034E844FA}"/>
              </a:ext>
            </a:extLst>
          </p:cNvPr>
          <p:cNvSpPr>
            <a:spLocks noGrp="1"/>
          </p:cNvSpPr>
          <p:nvPr>
            <p:ph type="ftr" sz="quarter" idx="10"/>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1023246235"/>
      </p:ext>
    </p:extLst>
  </p:cSld>
  <p:clrMapOvr>
    <a:masterClrMapping/>
  </p:clrMapOvr>
  <p:transition spd="slow">
    <p:zoom dir="in"/>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2">
            <a:extLst>
              <a:ext uri="{FF2B5EF4-FFF2-40B4-BE49-F238E27FC236}">
                <a16:creationId xmlns:a16="http://schemas.microsoft.com/office/drawing/2014/main" id="{6B130104-4EE6-562F-4205-4F7F6D971E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204" r="11864"/>
          <a:stretch/>
        </p:blipFill>
        <p:spPr bwMode="auto">
          <a:xfrm>
            <a:off x="648072" y="1387173"/>
            <a:ext cx="7164288" cy="4652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57FAD056-FD71-EB2E-06D4-096E9CAB3643}"/>
              </a:ext>
            </a:extLst>
          </p:cNvPr>
          <p:cNvSpPr>
            <a:spLocks noGrp="1"/>
          </p:cNvSpPr>
          <p:nvPr>
            <p:ph type="title"/>
          </p:nvPr>
        </p:nvSpPr>
        <p:spPr/>
        <p:txBody>
          <a:bodyPr/>
          <a:lstStyle/>
          <a:p>
            <a:r>
              <a:rPr lang="en-GB" dirty="0"/>
              <a:t>How files are stored?</a:t>
            </a:r>
          </a:p>
        </p:txBody>
      </p:sp>
      <p:sp>
        <p:nvSpPr>
          <p:cNvPr id="3" name="Footer Placeholder 2">
            <a:extLst>
              <a:ext uri="{FF2B5EF4-FFF2-40B4-BE49-F238E27FC236}">
                <a16:creationId xmlns:a16="http://schemas.microsoft.com/office/drawing/2014/main" id="{72918FBA-6963-E28F-3EA4-70787D43B309}"/>
              </a:ext>
            </a:extLst>
          </p:cNvPr>
          <p:cNvSpPr>
            <a:spLocks noGrp="1"/>
          </p:cNvSpPr>
          <p:nvPr>
            <p:ph type="ftr" sz="quarter" idx="10"/>
          </p:nvPr>
        </p:nvSpPr>
        <p:spPr/>
        <p:txBody>
          <a:bodyPr/>
          <a:lstStyle/>
          <a:p>
            <a:pPr>
              <a:defRPr/>
            </a:pPr>
            <a:r>
              <a:rPr lang="en-GB"/>
              <a:t>CIS108-6 Data Modelling, Management and Governance</a:t>
            </a:r>
            <a:endParaRPr lang="en-GB" dirty="0"/>
          </a:p>
        </p:txBody>
      </p:sp>
    </p:spTree>
    <p:extLst>
      <p:ext uri="{BB962C8B-B14F-4D97-AF65-F5344CB8AC3E}">
        <p14:creationId xmlns:p14="http://schemas.microsoft.com/office/powerpoint/2010/main" val="2161882246"/>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2">
            <a:extLst>
              <a:ext uri="{FF2B5EF4-FFF2-40B4-BE49-F238E27FC236}">
                <a16:creationId xmlns:a16="http://schemas.microsoft.com/office/drawing/2014/main" id="{96541D3D-8ECF-E783-E939-AC6726D881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158" r="13636"/>
          <a:stretch/>
        </p:blipFill>
        <p:spPr bwMode="auto">
          <a:xfrm>
            <a:off x="611560" y="1342452"/>
            <a:ext cx="7010400" cy="4684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A8DFA223-2838-55C3-1A43-E4B7F1EB6313}"/>
              </a:ext>
            </a:extLst>
          </p:cNvPr>
          <p:cNvSpPr>
            <a:spLocks noGrp="1"/>
          </p:cNvSpPr>
          <p:nvPr>
            <p:ph type="title"/>
          </p:nvPr>
        </p:nvSpPr>
        <p:spPr/>
        <p:txBody>
          <a:bodyPr/>
          <a:lstStyle/>
          <a:p>
            <a:r>
              <a:rPr lang="en-GB" dirty="0"/>
              <a:t>How Files are Stored?</a:t>
            </a:r>
          </a:p>
        </p:txBody>
      </p:sp>
      <p:sp>
        <p:nvSpPr>
          <p:cNvPr id="3" name="Footer Placeholder 2">
            <a:extLst>
              <a:ext uri="{FF2B5EF4-FFF2-40B4-BE49-F238E27FC236}">
                <a16:creationId xmlns:a16="http://schemas.microsoft.com/office/drawing/2014/main" id="{5377D8CC-6BFD-AECE-A1F0-231677619F4A}"/>
              </a:ext>
            </a:extLst>
          </p:cNvPr>
          <p:cNvSpPr>
            <a:spLocks noGrp="1"/>
          </p:cNvSpPr>
          <p:nvPr>
            <p:ph type="ftr" sz="quarter" idx="10"/>
          </p:nvPr>
        </p:nvSpPr>
        <p:spPr/>
        <p:txBody>
          <a:bodyPr/>
          <a:lstStyle/>
          <a:p>
            <a:pPr>
              <a:defRPr/>
            </a:pPr>
            <a:r>
              <a:rPr lang="en-GB"/>
              <a:t>CIS108-6 Data Modelling, Management and Governance</a:t>
            </a:r>
            <a:endParaRPr lang="en-GB" dirty="0"/>
          </a:p>
        </p:txBody>
      </p:sp>
    </p:spTree>
    <p:extLst>
      <p:ext uri="{BB962C8B-B14F-4D97-AF65-F5344CB8AC3E}">
        <p14:creationId xmlns:p14="http://schemas.microsoft.com/office/powerpoint/2010/main" val="2337408049"/>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2">
            <a:extLst>
              <a:ext uri="{FF2B5EF4-FFF2-40B4-BE49-F238E27FC236}">
                <a16:creationId xmlns:a16="http://schemas.microsoft.com/office/drawing/2014/main" id="{1C168B07-5BD7-6569-6065-BDE286F699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879" r="15188"/>
          <a:stretch/>
        </p:blipFill>
        <p:spPr bwMode="auto">
          <a:xfrm>
            <a:off x="614568" y="1368339"/>
            <a:ext cx="7089272" cy="4796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9979C586-0F98-DF00-63A8-74724EE1337E}"/>
              </a:ext>
            </a:extLst>
          </p:cNvPr>
          <p:cNvSpPr>
            <a:spLocks noGrp="1"/>
          </p:cNvSpPr>
          <p:nvPr>
            <p:ph type="title"/>
          </p:nvPr>
        </p:nvSpPr>
        <p:spPr/>
        <p:txBody>
          <a:bodyPr/>
          <a:lstStyle/>
          <a:p>
            <a:r>
              <a:rPr lang="en-GB" dirty="0"/>
              <a:t>How Files are Stored?</a:t>
            </a:r>
          </a:p>
        </p:txBody>
      </p:sp>
      <p:sp>
        <p:nvSpPr>
          <p:cNvPr id="3" name="Footer Placeholder 2">
            <a:extLst>
              <a:ext uri="{FF2B5EF4-FFF2-40B4-BE49-F238E27FC236}">
                <a16:creationId xmlns:a16="http://schemas.microsoft.com/office/drawing/2014/main" id="{65FC321F-D2F0-3C75-E4E2-D40508E4FDCD}"/>
              </a:ext>
            </a:extLst>
          </p:cNvPr>
          <p:cNvSpPr>
            <a:spLocks noGrp="1"/>
          </p:cNvSpPr>
          <p:nvPr>
            <p:ph type="ftr" sz="quarter" idx="10"/>
          </p:nvPr>
        </p:nvSpPr>
        <p:spPr/>
        <p:txBody>
          <a:bodyPr/>
          <a:lstStyle/>
          <a:p>
            <a:pPr>
              <a:defRPr/>
            </a:pPr>
            <a:r>
              <a:rPr lang="en-GB"/>
              <a:t>CIS108-6 Data Modelling, Management and Governance</a:t>
            </a:r>
            <a:endParaRPr lang="en-GB" dirty="0"/>
          </a:p>
        </p:txBody>
      </p:sp>
    </p:spTree>
    <p:extLst>
      <p:ext uri="{BB962C8B-B14F-4D97-AF65-F5344CB8AC3E}">
        <p14:creationId xmlns:p14="http://schemas.microsoft.com/office/powerpoint/2010/main" val="4161688117"/>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9C586-0F98-DF00-63A8-74724EE1337E}"/>
              </a:ext>
            </a:extLst>
          </p:cNvPr>
          <p:cNvSpPr>
            <a:spLocks noGrp="1"/>
          </p:cNvSpPr>
          <p:nvPr>
            <p:ph type="title"/>
          </p:nvPr>
        </p:nvSpPr>
        <p:spPr/>
        <p:txBody>
          <a:bodyPr/>
          <a:lstStyle/>
          <a:p>
            <a:r>
              <a:rPr lang="en-GB" dirty="0"/>
              <a:t>How Files are Stored?</a:t>
            </a:r>
          </a:p>
        </p:txBody>
      </p:sp>
      <p:sp>
        <p:nvSpPr>
          <p:cNvPr id="3" name="Footer Placeholder 2">
            <a:extLst>
              <a:ext uri="{FF2B5EF4-FFF2-40B4-BE49-F238E27FC236}">
                <a16:creationId xmlns:a16="http://schemas.microsoft.com/office/drawing/2014/main" id="{65FC321F-D2F0-3C75-E4E2-D40508E4FDCD}"/>
              </a:ext>
            </a:extLst>
          </p:cNvPr>
          <p:cNvSpPr>
            <a:spLocks noGrp="1"/>
          </p:cNvSpPr>
          <p:nvPr>
            <p:ph type="ftr" sz="quarter" idx="10"/>
          </p:nvPr>
        </p:nvSpPr>
        <p:spPr/>
        <p:txBody>
          <a:bodyPr/>
          <a:lstStyle/>
          <a:p>
            <a:pPr>
              <a:defRPr/>
            </a:pPr>
            <a:r>
              <a:rPr lang="en-GB"/>
              <a:t>CIS108-6 Data Modelling, Management and Governance</a:t>
            </a:r>
            <a:endParaRPr lang="en-GB" dirty="0"/>
          </a:p>
        </p:txBody>
      </p:sp>
      <p:pic>
        <p:nvPicPr>
          <p:cNvPr id="4" name="Picture 3">
            <a:extLst>
              <a:ext uri="{FF2B5EF4-FFF2-40B4-BE49-F238E27FC236}">
                <a16:creationId xmlns:a16="http://schemas.microsoft.com/office/drawing/2014/main" id="{3BE89EDD-F586-03C5-2C48-E201D8FA4C99}"/>
              </a:ext>
            </a:extLst>
          </p:cNvPr>
          <p:cNvPicPr>
            <a:picLocks noChangeAspect="1"/>
          </p:cNvPicPr>
          <p:nvPr/>
        </p:nvPicPr>
        <p:blipFill rotWithShape="1">
          <a:blip r:embed="rId2"/>
          <a:srcRect t="15528"/>
          <a:stretch/>
        </p:blipFill>
        <p:spPr>
          <a:xfrm>
            <a:off x="415875" y="1412776"/>
            <a:ext cx="8194725" cy="4744036"/>
          </a:xfrm>
          <a:prstGeom prst="rect">
            <a:avLst/>
          </a:prstGeom>
        </p:spPr>
      </p:pic>
    </p:spTree>
    <p:extLst>
      <p:ext uri="{BB962C8B-B14F-4D97-AF65-F5344CB8AC3E}">
        <p14:creationId xmlns:p14="http://schemas.microsoft.com/office/powerpoint/2010/main" val="1837440875"/>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8F628-1946-47E5-54B1-CD3CD2F6E7A3}"/>
              </a:ext>
            </a:extLst>
          </p:cNvPr>
          <p:cNvSpPr>
            <a:spLocks noGrp="1"/>
          </p:cNvSpPr>
          <p:nvPr>
            <p:ph type="title"/>
          </p:nvPr>
        </p:nvSpPr>
        <p:spPr>
          <a:xfrm>
            <a:off x="1756968" y="205780"/>
            <a:ext cx="7010400" cy="685800"/>
          </a:xfrm>
        </p:spPr>
        <p:txBody>
          <a:bodyPr/>
          <a:lstStyle/>
          <a:p>
            <a:r>
              <a:rPr lang="en-GB" dirty="0"/>
              <a:t>How to get data out of HDFS?</a:t>
            </a:r>
          </a:p>
        </p:txBody>
      </p:sp>
      <p:sp>
        <p:nvSpPr>
          <p:cNvPr id="3" name="Footer Placeholder 2">
            <a:extLst>
              <a:ext uri="{FF2B5EF4-FFF2-40B4-BE49-F238E27FC236}">
                <a16:creationId xmlns:a16="http://schemas.microsoft.com/office/drawing/2014/main" id="{0685934F-0E21-2D1C-CE38-DF2A22C404A3}"/>
              </a:ext>
            </a:extLst>
          </p:cNvPr>
          <p:cNvSpPr>
            <a:spLocks noGrp="1"/>
          </p:cNvSpPr>
          <p:nvPr>
            <p:ph type="ftr" sz="quarter" idx="10"/>
          </p:nvPr>
        </p:nvSpPr>
        <p:spPr/>
        <p:txBody>
          <a:bodyPr/>
          <a:lstStyle/>
          <a:p>
            <a:pPr algn="l"/>
            <a:r>
              <a:rPr lang="en-GB"/>
              <a:t>CIS108-6 Data Modelling, Management and Governance</a:t>
            </a:r>
            <a:endParaRPr lang="en-US" dirty="0"/>
          </a:p>
        </p:txBody>
      </p:sp>
      <p:pic>
        <p:nvPicPr>
          <p:cNvPr id="4" name="Picture 3">
            <a:extLst>
              <a:ext uri="{FF2B5EF4-FFF2-40B4-BE49-F238E27FC236}">
                <a16:creationId xmlns:a16="http://schemas.microsoft.com/office/drawing/2014/main" id="{8C2C18D2-F3BF-CD23-24EC-32E4B37FEA0A}"/>
              </a:ext>
            </a:extLst>
          </p:cNvPr>
          <p:cNvPicPr>
            <a:picLocks noChangeAspect="1"/>
          </p:cNvPicPr>
          <p:nvPr/>
        </p:nvPicPr>
        <p:blipFill rotWithShape="1">
          <a:blip r:embed="rId2"/>
          <a:srcRect t="19012" r="16877"/>
          <a:stretch/>
        </p:blipFill>
        <p:spPr>
          <a:xfrm>
            <a:off x="1331640" y="1416282"/>
            <a:ext cx="7408890" cy="4893038"/>
          </a:xfrm>
          <a:prstGeom prst="rect">
            <a:avLst/>
          </a:prstGeom>
        </p:spPr>
      </p:pic>
    </p:spTree>
    <p:extLst>
      <p:ext uri="{BB962C8B-B14F-4D97-AF65-F5344CB8AC3E}">
        <p14:creationId xmlns:p14="http://schemas.microsoft.com/office/powerpoint/2010/main" val="2240695751"/>
      </p:ext>
    </p:extLst>
  </p:cSld>
  <p:clrMapOvr>
    <a:masterClrMapping/>
  </p:clrMapOvr>
  <p:transition spd="slow">
    <p:zoom dir="in"/>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3" name="Picture 2">
            <a:extLst>
              <a:ext uri="{FF2B5EF4-FFF2-40B4-BE49-F238E27FC236}">
                <a16:creationId xmlns:a16="http://schemas.microsoft.com/office/drawing/2014/main" id="{7FB177EB-4231-8916-D9D6-F6022DDBDA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347"/>
          <a:stretch/>
        </p:blipFill>
        <p:spPr bwMode="auto">
          <a:xfrm>
            <a:off x="374012" y="1381363"/>
            <a:ext cx="8027127" cy="4657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1" name="Picture 3">
            <a:extLst>
              <a:ext uri="{FF2B5EF4-FFF2-40B4-BE49-F238E27FC236}">
                <a16:creationId xmlns:a16="http://schemas.microsoft.com/office/drawing/2014/main" id="{57660664-CAF7-EC5F-BF9F-972DB53B2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2988" y="3039617"/>
            <a:ext cx="257857" cy="705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2" name="Picture 4">
            <a:extLst>
              <a:ext uri="{FF2B5EF4-FFF2-40B4-BE49-F238E27FC236}">
                <a16:creationId xmlns:a16="http://schemas.microsoft.com/office/drawing/2014/main" id="{F7A4768E-F03B-0A65-725D-4FE8C2BDBE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038" y="2986626"/>
            <a:ext cx="3630383" cy="3052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3" name="Picture 5">
            <a:extLst>
              <a:ext uri="{FF2B5EF4-FFF2-40B4-BE49-F238E27FC236}">
                <a16:creationId xmlns:a16="http://schemas.microsoft.com/office/drawing/2014/main" id="{CBB476C2-D18B-0385-5779-17E0D0637E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752" y="1474274"/>
            <a:ext cx="4918880" cy="141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a:extLst>
              <a:ext uri="{FF2B5EF4-FFF2-40B4-BE49-F238E27FC236}">
                <a16:creationId xmlns:a16="http://schemas.microsoft.com/office/drawing/2014/main" id="{51BDBB2B-0767-22F6-DB6C-20E709357A4B}"/>
              </a:ext>
            </a:extLst>
          </p:cNvPr>
          <p:cNvSpPr>
            <a:spLocks noGrp="1"/>
          </p:cNvSpPr>
          <p:nvPr>
            <p:ph type="title"/>
          </p:nvPr>
        </p:nvSpPr>
        <p:spPr>
          <a:xfrm>
            <a:off x="1775104" y="196056"/>
            <a:ext cx="7010400" cy="685800"/>
          </a:xfrm>
        </p:spPr>
        <p:txBody>
          <a:bodyPr/>
          <a:lstStyle/>
          <a:p>
            <a:r>
              <a:rPr lang="en-GB" dirty="0"/>
              <a:t>How to get data out of HDFS?</a:t>
            </a:r>
          </a:p>
        </p:txBody>
      </p:sp>
      <p:sp>
        <p:nvSpPr>
          <p:cNvPr id="3" name="Footer Placeholder 2">
            <a:extLst>
              <a:ext uri="{FF2B5EF4-FFF2-40B4-BE49-F238E27FC236}">
                <a16:creationId xmlns:a16="http://schemas.microsoft.com/office/drawing/2014/main" id="{4D359015-6426-DDAD-45B3-7C301E917D01}"/>
              </a:ext>
            </a:extLst>
          </p:cNvPr>
          <p:cNvSpPr>
            <a:spLocks noGrp="1"/>
          </p:cNvSpPr>
          <p:nvPr>
            <p:ph type="ftr" sz="quarter" idx="11"/>
          </p:nvPr>
        </p:nvSpPr>
        <p:spPr>
          <a:xfrm>
            <a:off x="429775" y="6200080"/>
            <a:ext cx="4030893" cy="315419"/>
          </a:xfrm>
        </p:spPr>
        <p:txBody>
          <a:bodyPr/>
          <a:lstStyle/>
          <a:p>
            <a:pPr>
              <a:defRPr/>
            </a:pPr>
            <a:r>
              <a:rPr lang="en-GB"/>
              <a:t>CIS108-6 Data Modelling, Management and Governance</a:t>
            </a:r>
            <a:endParaRPr lang="en-GB" dirty="0"/>
          </a:p>
        </p:txBody>
      </p:sp>
    </p:spTree>
    <p:extLst>
      <p:ext uri="{BB962C8B-B14F-4D97-AF65-F5344CB8AC3E}">
        <p14:creationId xmlns:p14="http://schemas.microsoft.com/office/powerpoint/2010/main" val="18679807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9331"/>
                                        </p:tgtEl>
                                        <p:attrNameLst>
                                          <p:attrName>style.visibility</p:attrName>
                                        </p:attrNameLst>
                                      </p:cBhvr>
                                      <p:to>
                                        <p:strVal val="visible"/>
                                      </p:to>
                                    </p:set>
                                    <p:animEffect transition="in" filter="fade">
                                      <p:cBhvr>
                                        <p:cTn id="7" dur="500"/>
                                        <p:tgtEl>
                                          <p:spTgt spid="993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9332"/>
                                        </p:tgtEl>
                                        <p:attrNameLst>
                                          <p:attrName>style.visibility</p:attrName>
                                        </p:attrNameLst>
                                      </p:cBhvr>
                                      <p:to>
                                        <p:strVal val="visible"/>
                                      </p:to>
                                    </p:set>
                                    <p:animEffect transition="in" filter="fade">
                                      <p:cBhvr>
                                        <p:cTn id="12" dur="1000"/>
                                        <p:tgtEl>
                                          <p:spTgt spid="993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99333"/>
                                        </p:tgtEl>
                                        <p:attrNameLst>
                                          <p:attrName>style.visibility</p:attrName>
                                        </p:attrNameLst>
                                      </p:cBhvr>
                                      <p:to>
                                        <p:strVal val="visible"/>
                                      </p:to>
                                    </p:set>
                                    <p:animEffect transition="in" filter="wipe(down)">
                                      <p:cBhvr>
                                        <p:cTn id="17" dur="1000"/>
                                        <p:tgtEl>
                                          <p:spTgt spid="99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2">
            <a:extLst>
              <a:ext uri="{FF2B5EF4-FFF2-40B4-BE49-F238E27FC236}">
                <a16:creationId xmlns:a16="http://schemas.microsoft.com/office/drawing/2014/main" id="{D2F46EBD-3F3B-47CF-2F53-4A2728F4A3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648"/>
          <a:stretch/>
        </p:blipFill>
        <p:spPr bwMode="auto">
          <a:xfrm>
            <a:off x="526169" y="1412776"/>
            <a:ext cx="8091661" cy="4694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8">
            <a:extLst>
              <a:ext uri="{FF2B5EF4-FFF2-40B4-BE49-F238E27FC236}">
                <a16:creationId xmlns:a16="http://schemas.microsoft.com/office/drawing/2014/main" id="{3C1EC93B-40D5-20E0-05C7-0613D892F141}"/>
              </a:ext>
            </a:extLst>
          </p:cNvPr>
          <p:cNvSpPr>
            <a:spLocks noGrp="1"/>
          </p:cNvSpPr>
          <p:nvPr>
            <p:ph type="title"/>
          </p:nvPr>
        </p:nvSpPr>
        <p:spPr>
          <a:xfrm>
            <a:off x="1691680" y="209847"/>
            <a:ext cx="7010400" cy="685800"/>
          </a:xfrm>
        </p:spPr>
        <p:txBody>
          <a:bodyPr/>
          <a:lstStyle/>
          <a:p>
            <a:r>
              <a:rPr lang="en-GB" dirty="0"/>
              <a:t>How to get data out of HDFS?</a:t>
            </a:r>
          </a:p>
        </p:txBody>
      </p:sp>
      <p:sp>
        <p:nvSpPr>
          <p:cNvPr id="3" name="Footer Placeholder 2">
            <a:extLst>
              <a:ext uri="{FF2B5EF4-FFF2-40B4-BE49-F238E27FC236}">
                <a16:creationId xmlns:a16="http://schemas.microsoft.com/office/drawing/2014/main" id="{07670765-6200-E257-8B6A-E4041EC5E9D2}"/>
              </a:ext>
            </a:extLst>
          </p:cNvPr>
          <p:cNvSpPr>
            <a:spLocks noGrp="1"/>
          </p:cNvSpPr>
          <p:nvPr>
            <p:ph type="ftr" sz="quarter" idx="10"/>
          </p:nvPr>
        </p:nvSpPr>
        <p:spPr/>
        <p:txBody>
          <a:bodyPr/>
          <a:lstStyle/>
          <a:p>
            <a:pPr>
              <a:defRPr/>
            </a:pPr>
            <a:r>
              <a:rPr lang="en-GB"/>
              <a:t>CIS108-6 Data Modelling, Management and Governance</a:t>
            </a:r>
            <a:endParaRPr lang="en-GB" dirty="0"/>
          </a:p>
        </p:txBody>
      </p:sp>
    </p:spTree>
    <p:extLst>
      <p:ext uri="{BB962C8B-B14F-4D97-AF65-F5344CB8AC3E}">
        <p14:creationId xmlns:p14="http://schemas.microsoft.com/office/powerpoint/2010/main" val="1876684454"/>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2">
            <a:extLst>
              <a:ext uri="{FF2B5EF4-FFF2-40B4-BE49-F238E27FC236}">
                <a16:creationId xmlns:a16="http://schemas.microsoft.com/office/drawing/2014/main" id="{9222C6EA-4D61-EFB3-26EA-D3F632D468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939"/>
          <a:stretch/>
        </p:blipFill>
        <p:spPr bwMode="auto">
          <a:xfrm>
            <a:off x="755576" y="1412776"/>
            <a:ext cx="8024776" cy="4693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a:extLst>
              <a:ext uri="{FF2B5EF4-FFF2-40B4-BE49-F238E27FC236}">
                <a16:creationId xmlns:a16="http://schemas.microsoft.com/office/drawing/2014/main" id="{D24882C7-DDBA-8CE6-FD79-CED44709DAE1}"/>
              </a:ext>
            </a:extLst>
          </p:cNvPr>
          <p:cNvSpPr>
            <a:spLocks noGrp="1"/>
          </p:cNvSpPr>
          <p:nvPr>
            <p:ph type="ftr" sz="quarter" idx="10"/>
          </p:nvPr>
        </p:nvSpPr>
        <p:spPr/>
        <p:txBody>
          <a:bodyPr/>
          <a:lstStyle/>
          <a:p>
            <a:pPr>
              <a:defRPr/>
            </a:pPr>
            <a:r>
              <a:rPr lang="en-GB"/>
              <a:t>CIS108-6 Data Modelling, Management and Governance</a:t>
            </a:r>
            <a:endParaRPr lang="en-GB" dirty="0"/>
          </a:p>
        </p:txBody>
      </p:sp>
      <p:sp>
        <p:nvSpPr>
          <p:cNvPr id="8" name="Title 8">
            <a:extLst>
              <a:ext uri="{FF2B5EF4-FFF2-40B4-BE49-F238E27FC236}">
                <a16:creationId xmlns:a16="http://schemas.microsoft.com/office/drawing/2014/main" id="{F1391DC4-4397-8073-B301-6F8D32F32753}"/>
              </a:ext>
            </a:extLst>
          </p:cNvPr>
          <p:cNvSpPr>
            <a:spLocks noGrp="1"/>
          </p:cNvSpPr>
          <p:nvPr>
            <p:ph type="title"/>
          </p:nvPr>
        </p:nvSpPr>
        <p:spPr>
          <a:xfrm>
            <a:off x="1835696" y="260648"/>
            <a:ext cx="7010400" cy="685800"/>
          </a:xfrm>
        </p:spPr>
        <p:txBody>
          <a:bodyPr/>
          <a:lstStyle/>
          <a:p>
            <a:r>
              <a:rPr lang="en-GB" dirty="0"/>
              <a:t>How to get data out of HDFS?</a:t>
            </a:r>
          </a:p>
        </p:txBody>
      </p:sp>
    </p:spTree>
    <p:extLst>
      <p:ext uri="{BB962C8B-B14F-4D97-AF65-F5344CB8AC3E}">
        <p14:creationId xmlns:p14="http://schemas.microsoft.com/office/powerpoint/2010/main" val="2057647050"/>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11428-451A-9E42-E08F-FB028A70557B}"/>
              </a:ext>
            </a:extLst>
          </p:cNvPr>
          <p:cNvSpPr>
            <a:spLocks noGrp="1"/>
          </p:cNvSpPr>
          <p:nvPr>
            <p:ph type="title"/>
          </p:nvPr>
        </p:nvSpPr>
        <p:spPr>
          <a:xfrm>
            <a:off x="707116" y="4149080"/>
            <a:ext cx="8674223" cy="1362075"/>
          </a:xfrm>
        </p:spPr>
        <p:txBody>
          <a:bodyPr/>
          <a:lstStyle/>
          <a:p>
            <a:r>
              <a:rPr lang="en-GB" dirty="0"/>
              <a:t>Distributed (Databases) Systems </a:t>
            </a:r>
            <a:r>
              <a:rPr lang="en-GB" sz="3600" dirty="0"/>
              <a:t>and </a:t>
            </a:r>
            <a:br>
              <a:rPr lang="en-GB" dirty="0"/>
            </a:br>
            <a:r>
              <a:rPr lang="en-GB" dirty="0"/>
              <a:t>Distributed (Query) Processing</a:t>
            </a:r>
            <a:br>
              <a:rPr lang="en-GB" dirty="0"/>
            </a:br>
            <a:br>
              <a:rPr lang="en-GB" dirty="0"/>
            </a:br>
            <a:endParaRPr lang="en-GB" dirty="0"/>
          </a:p>
        </p:txBody>
      </p:sp>
      <p:sp>
        <p:nvSpPr>
          <p:cNvPr id="3" name="Text Placeholder 2">
            <a:extLst>
              <a:ext uri="{FF2B5EF4-FFF2-40B4-BE49-F238E27FC236}">
                <a16:creationId xmlns:a16="http://schemas.microsoft.com/office/drawing/2014/main" id="{EBD518FA-A9A0-61F7-205B-1388F7A5C5EB}"/>
              </a:ext>
            </a:extLst>
          </p:cNvPr>
          <p:cNvSpPr>
            <a:spLocks noGrp="1"/>
          </p:cNvSpPr>
          <p:nvPr>
            <p:ph type="body" idx="1"/>
          </p:nvPr>
        </p:nvSpPr>
        <p:spPr>
          <a:xfrm>
            <a:off x="539552" y="1928813"/>
            <a:ext cx="7772400" cy="1500187"/>
          </a:xfrm>
        </p:spPr>
        <p:txBody>
          <a:bodyPr/>
          <a:lstStyle/>
          <a:p>
            <a:r>
              <a:rPr lang="en-GB" dirty="0"/>
              <a:t>The solution is </a:t>
            </a:r>
          </a:p>
        </p:txBody>
      </p:sp>
    </p:spTree>
    <p:extLst>
      <p:ext uri="{BB962C8B-B14F-4D97-AF65-F5344CB8AC3E}">
        <p14:creationId xmlns:p14="http://schemas.microsoft.com/office/powerpoint/2010/main" val="1644899713"/>
      </p:ext>
    </p:extLst>
  </p:cSld>
  <p:clrMapOvr>
    <a:masterClrMapping/>
  </p:clrMapOvr>
  <p:transition spd="slow">
    <p:zoom dir="in"/>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B1F15B-02C3-792D-2769-7C4BF4782E62}"/>
              </a:ext>
            </a:extLst>
          </p:cNvPr>
          <p:cNvSpPr>
            <a:spLocks noGrp="1"/>
          </p:cNvSpPr>
          <p:nvPr>
            <p:ph type="title"/>
          </p:nvPr>
        </p:nvSpPr>
        <p:spPr/>
        <p:txBody>
          <a:bodyPr/>
          <a:lstStyle/>
          <a:p>
            <a:r>
              <a:rPr lang="en-GB" i="0" dirty="0">
                <a:solidFill>
                  <a:srgbClr val="111111"/>
                </a:solidFill>
                <a:effectLst/>
                <a:latin typeface="Roboto" panose="02000000000000000000" pitchFamily="2" charset="0"/>
              </a:rPr>
              <a:t>Distributed Database System</a:t>
            </a:r>
            <a:r>
              <a:rPr lang="en-GB" dirty="0"/>
              <a:t> </a:t>
            </a:r>
          </a:p>
        </p:txBody>
      </p:sp>
      <p:pic>
        <p:nvPicPr>
          <p:cNvPr id="5" name="Picture 4">
            <a:extLst>
              <a:ext uri="{FF2B5EF4-FFF2-40B4-BE49-F238E27FC236}">
                <a16:creationId xmlns:a16="http://schemas.microsoft.com/office/drawing/2014/main" id="{1A2EEED8-4BB1-2230-8D6D-E7D1404F29D1}"/>
              </a:ext>
            </a:extLst>
          </p:cNvPr>
          <p:cNvPicPr>
            <a:picLocks noChangeAspect="1"/>
          </p:cNvPicPr>
          <p:nvPr/>
        </p:nvPicPr>
        <p:blipFill>
          <a:blip r:embed="rId2"/>
          <a:stretch>
            <a:fillRect/>
          </a:stretch>
        </p:blipFill>
        <p:spPr>
          <a:xfrm>
            <a:off x="2339752" y="1556792"/>
            <a:ext cx="4828579" cy="4479972"/>
          </a:xfrm>
          <a:prstGeom prst="rect">
            <a:avLst/>
          </a:prstGeom>
        </p:spPr>
      </p:pic>
      <p:sp>
        <p:nvSpPr>
          <p:cNvPr id="6" name="Footer Placeholder 5">
            <a:extLst>
              <a:ext uri="{FF2B5EF4-FFF2-40B4-BE49-F238E27FC236}">
                <a16:creationId xmlns:a16="http://schemas.microsoft.com/office/drawing/2014/main" id="{F9F2ED24-FEAF-CBCC-9006-20AA861CCF10}"/>
              </a:ext>
            </a:extLst>
          </p:cNvPr>
          <p:cNvSpPr>
            <a:spLocks noGrp="1"/>
          </p:cNvSpPr>
          <p:nvPr>
            <p:ph type="ftr" sz="quarter" idx="10"/>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2718620594"/>
      </p:ext>
    </p:extLst>
  </p:cSld>
  <p:clrMapOvr>
    <a:masterClrMapping/>
  </p:clrMapOvr>
  <p:transition spd="slow">
    <p:zoom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DEF402-0117-0C49-D390-3B6C75022E49}"/>
              </a:ext>
            </a:extLst>
          </p:cNvPr>
          <p:cNvSpPr>
            <a:spLocks noGrp="1"/>
          </p:cNvSpPr>
          <p:nvPr>
            <p:ph type="title"/>
          </p:nvPr>
        </p:nvSpPr>
        <p:spPr/>
        <p:txBody>
          <a:bodyPr/>
          <a:lstStyle/>
          <a:p>
            <a:r>
              <a:rPr lang="en-GB" dirty="0"/>
              <a:t>Definition </a:t>
            </a:r>
          </a:p>
        </p:txBody>
      </p:sp>
      <p:sp>
        <p:nvSpPr>
          <p:cNvPr id="5" name="Content Placeholder 4">
            <a:extLst>
              <a:ext uri="{FF2B5EF4-FFF2-40B4-BE49-F238E27FC236}">
                <a16:creationId xmlns:a16="http://schemas.microsoft.com/office/drawing/2014/main" id="{C34582F7-DB1F-DD4F-2081-24AC48C37390}"/>
              </a:ext>
            </a:extLst>
          </p:cNvPr>
          <p:cNvSpPr>
            <a:spLocks noGrp="1"/>
          </p:cNvSpPr>
          <p:nvPr>
            <p:ph idx="1"/>
          </p:nvPr>
        </p:nvSpPr>
        <p:spPr>
          <a:xfrm>
            <a:off x="611560" y="1412776"/>
            <a:ext cx="8215064" cy="4752528"/>
          </a:xfrm>
        </p:spPr>
        <p:txBody>
          <a:bodyPr/>
          <a:lstStyle/>
          <a:p>
            <a:r>
              <a:rPr lang="en-GB" sz="2800" b="0" i="0" dirty="0">
                <a:effectLst/>
                <a:latin typeface="g_d0_f1"/>
              </a:rPr>
              <a:t>“Cloud computing is a model for enabling convenient, </a:t>
            </a:r>
            <a:r>
              <a:rPr lang="en-GB" sz="2800" b="0" i="0" dirty="0">
                <a:effectLst/>
                <a:latin typeface="g_d0_f3"/>
              </a:rPr>
              <a:t>on-demand </a:t>
            </a:r>
            <a:r>
              <a:rPr lang="en-GB" sz="2800" b="0" i="0" dirty="0">
                <a:effectLst/>
                <a:latin typeface="g_d0_f1"/>
              </a:rPr>
              <a:t>network access to a shared pool of configurable computing resources (e.g., networks, servers, storage, applications, and services) that can be </a:t>
            </a:r>
            <a:r>
              <a:rPr lang="en-GB" sz="2800" b="0" i="0" dirty="0">
                <a:effectLst/>
                <a:latin typeface="g_d0_f3"/>
              </a:rPr>
              <a:t>rapidly provisioned </a:t>
            </a:r>
            <a:r>
              <a:rPr lang="en-GB" sz="2800" b="0" i="0" dirty="0">
                <a:effectLst/>
                <a:latin typeface="g_d0_f1"/>
              </a:rPr>
              <a:t>and released with minimal management effort or service provider interaction. This cloud model promotes availability and is composed of </a:t>
            </a:r>
            <a:r>
              <a:rPr lang="en-GB" sz="2800" b="0" i="0" dirty="0">
                <a:solidFill>
                  <a:srgbClr val="FF0000"/>
                </a:solidFill>
                <a:effectLst/>
                <a:latin typeface="g_d0_f3"/>
              </a:rPr>
              <a:t>five essential characteristics</a:t>
            </a:r>
            <a:r>
              <a:rPr lang="en-GB" sz="2800" b="0" i="0" dirty="0">
                <a:effectLst/>
                <a:latin typeface="g_d0_f3"/>
              </a:rPr>
              <a:t>, </a:t>
            </a:r>
            <a:r>
              <a:rPr lang="en-GB" sz="2800" b="0" i="0" dirty="0">
                <a:solidFill>
                  <a:srgbClr val="00B050"/>
                </a:solidFill>
                <a:effectLst/>
                <a:latin typeface="g_d0_f3"/>
              </a:rPr>
              <a:t>three service models</a:t>
            </a:r>
            <a:r>
              <a:rPr lang="en-GB" sz="2800" b="0" i="0" dirty="0">
                <a:effectLst/>
                <a:latin typeface="g_d0_f1"/>
              </a:rPr>
              <a:t>, and </a:t>
            </a:r>
            <a:r>
              <a:rPr lang="en-GB" sz="2800" b="0" i="0" dirty="0">
                <a:solidFill>
                  <a:srgbClr val="7030A0"/>
                </a:solidFill>
                <a:effectLst/>
                <a:latin typeface="g_d0_f3"/>
              </a:rPr>
              <a:t>four deployment models</a:t>
            </a:r>
            <a:r>
              <a:rPr lang="en-GB" sz="2800" b="0" i="0" dirty="0">
                <a:effectLst/>
                <a:latin typeface="g_d0_f1"/>
              </a:rPr>
              <a:t>.”</a:t>
            </a:r>
          </a:p>
          <a:p>
            <a:pPr marL="3579812" lvl="6" indent="0">
              <a:buNone/>
            </a:pPr>
            <a:r>
              <a:rPr lang="en-GB" sz="2400" b="0" i="0" dirty="0">
                <a:effectLst/>
                <a:latin typeface="g_d0_f2"/>
              </a:rPr>
              <a:t>– </a:t>
            </a:r>
            <a:r>
              <a:rPr lang="en-GB" sz="2400" b="0" i="0" dirty="0">
                <a:effectLst/>
                <a:latin typeface="g_d0_f1"/>
              </a:rPr>
              <a:t>(NIST, USA)</a:t>
            </a:r>
            <a:endParaRPr lang="en-GB" dirty="0"/>
          </a:p>
        </p:txBody>
      </p:sp>
      <p:sp>
        <p:nvSpPr>
          <p:cNvPr id="2" name="Footer Placeholder 1">
            <a:extLst>
              <a:ext uri="{FF2B5EF4-FFF2-40B4-BE49-F238E27FC236}">
                <a16:creationId xmlns:a16="http://schemas.microsoft.com/office/drawing/2014/main" id="{5EC9004A-E10A-4325-EC68-8BF46CA8F04F}"/>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2539664874"/>
      </p:ext>
    </p:extLst>
  </p:cSld>
  <p:clrMapOvr>
    <a:masterClrMapping/>
  </p:clrMapOvr>
  <p:transition spd="slow">
    <p:zoom dir="in"/>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DCBE1-BB87-163A-DD3D-4FDB742D17B3}"/>
              </a:ext>
            </a:extLst>
          </p:cNvPr>
          <p:cNvSpPr>
            <a:spLocks noGrp="1"/>
          </p:cNvSpPr>
          <p:nvPr>
            <p:ph type="title"/>
          </p:nvPr>
        </p:nvSpPr>
        <p:spPr>
          <a:xfrm>
            <a:off x="1252068" y="277788"/>
            <a:ext cx="7927032" cy="685800"/>
          </a:xfrm>
        </p:spPr>
        <p:txBody>
          <a:bodyPr/>
          <a:lstStyle/>
          <a:p>
            <a:r>
              <a:rPr lang="en-GB" dirty="0"/>
              <a:t>Distributed vs Centralised database</a:t>
            </a:r>
          </a:p>
        </p:txBody>
      </p:sp>
      <p:pic>
        <p:nvPicPr>
          <p:cNvPr id="6" name="Content Placeholder 5">
            <a:extLst>
              <a:ext uri="{FF2B5EF4-FFF2-40B4-BE49-F238E27FC236}">
                <a16:creationId xmlns:a16="http://schemas.microsoft.com/office/drawing/2014/main" id="{312EBC18-99F5-603E-9363-3869C326AA86}"/>
              </a:ext>
            </a:extLst>
          </p:cNvPr>
          <p:cNvPicPr>
            <a:picLocks noGrp="1" noChangeAspect="1"/>
          </p:cNvPicPr>
          <p:nvPr>
            <p:ph idx="1"/>
          </p:nvPr>
        </p:nvPicPr>
        <p:blipFill rotWithShape="1">
          <a:blip r:embed="rId2"/>
          <a:srcRect t="20688"/>
          <a:stretch/>
        </p:blipFill>
        <p:spPr>
          <a:xfrm>
            <a:off x="637065" y="1563819"/>
            <a:ext cx="8157901" cy="4093741"/>
          </a:xfrm>
        </p:spPr>
      </p:pic>
      <p:sp>
        <p:nvSpPr>
          <p:cNvPr id="4" name="Footer Placeholder 3">
            <a:extLst>
              <a:ext uri="{FF2B5EF4-FFF2-40B4-BE49-F238E27FC236}">
                <a16:creationId xmlns:a16="http://schemas.microsoft.com/office/drawing/2014/main" id="{291038E7-BEBA-8F81-E92A-B5D8D4767FCB}"/>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2505189942"/>
      </p:ext>
    </p:extLst>
  </p:cSld>
  <p:clrMapOvr>
    <a:masterClrMapping/>
  </p:clrMapOvr>
  <p:transition spd="slow">
    <p:zoom dir="in"/>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003CEA-484D-4B84-A011-B6F257CA2795}"/>
              </a:ext>
            </a:extLst>
          </p:cNvPr>
          <p:cNvSpPr>
            <a:spLocks noGrp="1"/>
          </p:cNvSpPr>
          <p:nvPr>
            <p:ph idx="1"/>
          </p:nvPr>
        </p:nvSpPr>
        <p:spPr/>
        <p:txBody>
          <a:bodyPr/>
          <a:lstStyle/>
          <a:p>
            <a:pPr marL="0" indent="0">
              <a:buNone/>
            </a:pPr>
            <a:r>
              <a:rPr lang="en-GB" sz="2400" b="1" i="0" dirty="0">
                <a:solidFill>
                  <a:srgbClr val="000000"/>
                </a:solidFill>
                <a:effectLst/>
                <a:latin typeface="Lora" pitchFamily="2" charset="0"/>
              </a:rPr>
              <a:t>What is distributed DBs?</a:t>
            </a:r>
          </a:p>
          <a:p>
            <a:r>
              <a:rPr lang="en-GB" sz="2400" b="0" i="0" dirty="0">
                <a:solidFill>
                  <a:srgbClr val="000000"/>
                </a:solidFill>
                <a:effectLst/>
                <a:latin typeface="Lora" pitchFamily="2" charset="0"/>
              </a:rPr>
              <a:t>A </a:t>
            </a:r>
            <a:r>
              <a:rPr lang="en-GB" sz="2400" b="1" i="0" dirty="0">
                <a:solidFill>
                  <a:srgbClr val="000000"/>
                </a:solidFill>
                <a:effectLst/>
                <a:latin typeface="Lora" pitchFamily="2" charset="0"/>
              </a:rPr>
              <a:t>distributed database</a:t>
            </a:r>
            <a:r>
              <a:rPr lang="en-GB" sz="2400" b="0" i="0" dirty="0">
                <a:solidFill>
                  <a:srgbClr val="000000"/>
                </a:solidFill>
                <a:effectLst/>
                <a:latin typeface="Lora" pitchFamily="2" charset="0"/>
              </a:rPr>
              <a:t> is generally a database in which data is stored </a:t>
            </a:r>
            <a:r>
              <a:rPr lang="en-GB" sz="2400" b="1" i="0" dirty="0">
                <a:solidFill>
                  <a:srgbClr val="000000"/>
                </a:solidFill>
                <a:effectLst/>
                <a:latin typeface="Lora" pitchFamily="2" charset="0"/>
              </a:rPr>
              <a:t>across different physical locations</a:t>
            </a:r>
            <a:r>
              <a:rPr lang="en-GB" sz="2400" b="0" i="0" dirty="0">
                <a:solidFill>
                  <a:srgbClr val="000000"/>
                </a:solidFill>
                <a:effectLst/>
                <a:latin typeface="Lora" pitchFamily="2" charset="0"/>
              </a:rPr>
              <a:t>.</a:t>
            </a:r>
            <a:r>
              <a:rPr lang="en-GB" sz="2400" b="0" i="0" u="none" strike="noStrike" baseline="30000" dirty="0">
                <a:solidFill>
                  <a:srgbClr val="1559B5"/>
                </a:solidFill>
                <a:effectLst/>
                <a:latin typeface="Lora" pitchFamily="2" charset="0"/>
                <a:hlinkClick r:id="rId2"/>
              </a:rPr>
              <a:t>[1]</a:t>
            </a:r>
            <a:r>
              <a:rPr lang="en-GB" sz="2400" b="0" i="0" dirty="0">
                <a:solidFill>
                  <a:srgbClr val="000000"/>
                </a:solidFill>
                <a:effectLst/>
                <a:latin typeface="Lora" pitchFamily="2" charset="0"/>
              </a:rPr>
              <a:t> </a:t>
            </a:r>
          </a:p>
          <a:p>
            <a:r>
              <a:rPr lang="en-GB" sz="2400" b="0" i="0" dirty="0">
                <a:solidFill>
                  <a:srgbClr val="000000"/>
                </a:solidFill>
                <a:effectLst/>
                <a:latin typeface="Lora" pitchFamily="2" charset="0"/>
              </a:rPr>
              <a:t>It may also be stored in multiple </a:t>
            </a:r>
            <a:r>
              <a:rPr lang="en-GB" sz="2400" b="0" i="0" u="none" strike="noStrike" dirty="0">
                <a:solidFill>
                  <a:srgbClr val="1559B5"/>
                </a:solidFill>
                <a:effectLst/>
                <a:latin typeface="Lora" pitchFamily="2" charset="0"/>
                <a:hlinkClick r:id="rId3"/>
              </a:rPr>
              <a:t>computers</a:t>
            </a:r>
            <a:r>
              <a:rPr lang="en-GB" sz="2400" b="0" i="0" dirty="0">
                <a:solidFill>
                  <a:srgbClr val="000000"/>
                </a:solidFill>
                <a:effectLst/>
                <a:latin typeface="Lora" pitchFamily="2" charset="0"/>
              </a:rPr>
              <a:t> located in the same physical location (e.g. a data centre); or maybe dispersed over a </a:t>
            </a:r>
            <a:r>
              <a:rPr lang="en-GB" sz="2400" b="0" i="0" u="none" strike="noStrike" dirty="0">
                <a:solidFill>
                  <a:srgbClr val="1559B5"/>
                </a:solidFill>
                <a:effectLst/>
                <a:latin typeface="Lora" pitchFamily="2" charset="0"/>
                <a:hlinkClick r:id="rId4" tooltip="Computer network"/>
              </a:rPr>
              <a:t>network</a:t>
            </a:r>
            <a:r>
              <a:rPr lang="en-GB" sz="2400" b="0" i="0" dirty="0">
                <a:solidFill>
                  <a:srgbClr val="000000"/>
                </a:solidFill>
                <a:effectLst/>
                <a:latin typeface="Lora" pitchFamily="2" charset="0"/>
              </a:rPr>
              <a:t> of interconnected computers. </a:t>
            </a:r>
          </a:p>
          <a:p>
            <a:r>
              <a:rPr lang="en-GB" sz="2400" b="0" i="0" dirty="0">
                <a:solidFill>
                  <a:srgbClr val="000000"/>
                </a:solidFill>
                <a:effectLst/>
                <a:latin typeface="Lora" pitchFamily="2" charset="0"/>
              </a:rPr>
              <a:t>A distributed database system consists of loosely coupled sites that share no physical components.</a:t>
            </a:r>
            <a:endParaRPr lang="en-GB" sz="2400" dirty="0"/>
          </a:p>
        </p:txBody>
      </p:sp>
      <p:sp>
        <p:nvSpPr>
          <p:cNvPr id="5" name="Rectangle 2">
            <a:extLst>
              <a:ext uri="{FF2B5EF4-FFF2-40B4-BE49-F238E27FC236}">
                <a16:creationId xmlns:a16="http://schemas.microsoft.com/office/drawing/2014/main" id="{066C74BD-D529-4C28-9F3E-78CB79D4C094}"/>
              </a:ext>
            </a:extLst>
          </p:cNvPr>
          <p:cNvSpPr>
            <a:spLocks noGrp="1" noChangeArrowheads="1"/>
          </p:cNvSpPr>
          <p:nvPr>
            <p:ph type="title"/>
          </p:nvPr>
        </p:nvSpPr>
        <p:spPr>
          <a:xfrm>
            <a:off x="1371600" y="304800"/>
            <a:ext cx="7543800" cy="838200"/>
          </a:xfrm>
        </p:spPr>
        <p:txBody>
          <a:bodyPr/>
          <a:lstStyle/>
          <a:p>
            <a:r>
              <a:rPr lang="en-US" altLang="en-US" b="1" dirty="0"/>
              <a:t>Distributed Databases</a:t>
            </a:r>
          </a:p>
        </p:txBody>
      </p:sp>
      <p:sp>
        <p:nvSpPr>
          <p:cNvPr id="2" name="Footer Placeholder 1">
            <a:extLst>
              <a:ext uri="{FF2B5EF4-FFF2-40B4-BE49-F238E27FC236}">
                <a16:creationId xmlns:a16="http://schemas.microsoft.com/office/drawing/2014/main" id="{AE1458FA-6513-008F-98A9-041A77D73BF0}"/>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3526305884"/>
      </p:ext>
    </p:extLst>
  </p:cSld>
  <p:clrMapOvr>
    <a:masterClrMapping/>
  </p:clrMapOvr>
  <p:transition spd="slow">
    <p:zoom dir="in"/>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EBB32C-0847-4C1F-B0BF-4C7A1B019759}"/>
              </a:ext>
            </a:extLst>
          </p:cNvPr>
          <p:cNvSpPr>
            <a:spLocks noGrp="1"/>
          </p:cNvSpPr>
          <p:nvPr>
            <p:ph type="title"/>
          </p:nvPr>
        </p:nvSpPr>
        <p:spPr/>
        <p:txBody>
          <a:bodyPr/>
          <a:lstStyle/>
          <a:p>
            <a:pPr algn="r"/>
            <a:r>
              <a:rPr lang="en-GB" dirty="0"/>
              <a:t> What is DDBMS?</a:t>
            </a:r>
          </a:p>
        </p:txBody>
      </p:sp>
      <p:sp>
        <p:nvSpPr>
          <p:cNvPr id="4" name="TextBox 3">
            <a:extLst>
              <a:ext uri="{FF2B5EF4-FFF2-40B4-BE49-F238E27FC236}">
                <a16:creationId xmlns:a16="http://schemas.microsoft.com/office/drawing/2014/main" id="{579F58F8-4581-4F9B-BF39-7693715205AD}"/>
              </a:ext>
            </a:extLst>
          </p:cNvPr>
          <p:cNvSpPr txBox="1"/>
          <p:nvPr/>
        </p:nvSpPr>
        <p:spPr>
          <a:xfrm>
            <a:off x="611560" y="1628800"/>
            <a:ext cx="8223448" cy="4401205"/>
          </a:xfrm>
          <a:prstGeom prst="rect">
            <a:avLst/>
          </a:prstGeom>
          <a:noFill/>
        </p:spPr>
        <p:txBody>
          <a:bodyPr wrap="square">
            <a:spAutoFit/>
          </a:bodyPr>
          <a:lstStyle/>
          <a:p>
            <a:r>
              <a:rPr lang="en-GB" sz="2800" b="0" dirty="0"/>
              <a:t>A DDBMS (distributed database management system) is a </a:t>
            </a:r>
            <a:r>
              <a:rPr lang="en-GB" sz="2800" b="0" dirty="0">
                <a:solidFill>
                  <a:srgbClr val="C00000"/>
                </a:solidFill>
              </a:rPr>
              <a:t>centralized</a:t>
            </a:r>
            <a:r>
              <a:rPr lang="en-GB" sz="2800" b="0" dirty="0"/>
              <a:t> application that manages a </a:t>
            </a:r>
            <a:r>
              <a:rPr lang="en-GB" sz="2800" b="0" dirty="0">
                <a:solidFill>
                  <a:srgbClr val="C00000"/>
                </a:solidFill>
              </a:rPr>
              <a:t>distributed database </a:t>
            </a:r>
            <a:r>
              <a:rPr lang="en-GB" sz="2800" b="0" dirty="0"/>
              <a:t>as if it were all stored on the same computer. </a:t>
            </a:r>
          </a:p>
          <a:p>
            <a:r>
              <a:rPr lang="en-GB" sz="2800" b="0" dirty="0"/>
              <a:t>The DDBMS </a:t>
            </a:r>
            <a:r>
              <a:rPr lang="en-GB" sz="2800" b="0" dirty="0">
                <a:solidFill>
                  <a:srgbClr val="C00000"/>
                </a:solidFill>
              </a:rPr>
              <a:t>synchronizes all the data periodically</a:t>
            </a:r>
            <a:r>
              <a:rPr lang="en-GB" sz="2800" b="0" dirty="0"/>
              <a:t>, and in cases where multiple users must access the same data, </a:t>
            </a:r>
            <a:r>
              <a:rPr lang="en-GB" sz="2800" b="0" dirty="0">
                <a:solidFill>
                  <a:srgbClr val="C00000"/>
                </a:solidFill>
              </a:rPr>
              <a:t>ensures that updates and deletes performed on the data at one location will be automatically reflected in the data stored elsewhere</a:t>
            </a:r>
            <a:r>
              <a:rPr lang="en-GB" sz="2800" b="0" dirty="0"/>
              <a:t>.</a:t>
            </a:r>
          </a:p>
        </p:txBody>
      </p:sp>
      <p:sp>
        <p:nvSpPr>
          <p:cNvPr id="3" name="Footer Placeholder 2">
            <a:extLst>
              <a:ext uri="{FF2B5EF4-FFF2-40B4-BE49-F238E27FC236}">
                <a16:creationId xmlns:a16="http://schemas.microsoft.com/office/drawing/2014/main" id="{9065C30D-F37B-54DD-1062-029BCB780545}"/>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3816099152"/>
      </p:ext>
    </p:extLst>
  </p:cSld>
  <p:clrMapOvr>
    <a:masterClrMapping/>
  </p:clrMapOvr>
  <p:transition spd="slow">
    <p:zoom dir="in"/>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C8E87-B50F-4783-9B30-A5D06F88778C}"/>
              </a:ext>
            </a:extLst>
          </p:cNvPr>
          <p:cNvSpPr>
            <a:spLocks noGrp="1"/>
          </p:cNvSpPr>
          <p:nvPr>
            <p:ph type="title"/>
          </p:nvPr>
        </p:nvSpPr>
        <p:spPr>
          <a:xfrm>
            <a:off x="990600" y="304800"/>
            <a:ext cx="7924800" cy="838200"/>
          </a:xfrm>
        </p:spPr>
        <p:txBody>
          <a:bodyPr/>
          <a:lstStyle/>
          <a:p>
            <a:r>
              <a:rPr lang="en-GB" b="1" dirty="0"/>
              <a:t>Challenges of DDBMS</a:t>
            </a:r>
          </a:p>
        </p:txBody>
      </p:sp>
      <p:sp>
        <p:nvSpPr>
          <p:cNvPr id="3" name="Content Placeholder 2">
            <a:extLst>
              <a:ext uri="{FF2B5EF4-FFF2-40B4-BE49-F238E27FC236}">
                <a16:creationId xmlns:a16="http://schemas.microsoft.com/office/drawing/2014/main" id="{F65286C4-D833-4F8C-BE78-9FF095825A88}"/>
              </a:ext>
            </a:extLst>
          </p:cNvPr>
          <p:cNvSpPr>
            <a:spLocks noGrp="1"/>
          </p:cNvSpPr>
          <p:nvPr>
            <p:ph idx="1"/>
          </p:nvPr>
        </p:nvSpPr>
        <p:spPr/>
        <p:txBody>
          <a:bodyPr/>
          <a:lstStyle/>
          <a:p>
            <a:r>
              <a:rPr lang="en-GB" sz="2800" dirty="0"/>
              <a:t>Distributed DBMS is powerful and helps to solve some very important problems, But,</a:t>
            </a:r>
          </a:p>
          <a:p>
            <a:r>
              <a:rPr lang="en-GB" sz="2800" dirty="0"/>
              <a:t>Introducing </a:t>
            </a:r>
            <a:r>
              <a:rPr lang="en-GB" sz="2800" b="1" dirty="0"/>
              <a:t>multiple processing units </a:t>
            </a:r>
            <a:r>
              <a:rPr lang="en-GB" sz="2800" dirty="0"/>
              <a:t>(nodes, query processing) into one architecture (thought </a:t>
            </a:r>
            <a:r>
              <a:rPr lang="en-GB" sz="2800" b="1" dirty="0"/>
              <a:t>networks</a:t>
            </a:r>
            <a:r>
              <a:rPr lang="en-GB" sz="2800" dirty="0"/>
              <a:t>) adds a lot of complexity and new types of problems</a:t>
            </a:r>
          </a:p>
          <a:p>
            <a:r>
              <a:rPr lang="en-GB" sz="3200" dirty="0">
                <a:solidFill>
                  <a:srgbClr val="FF0000"/>
                </a:solidFill>
              </a:rPr>
              <a:t>Murphy’s law </a:t>
            </a:r>
            <a:r>
              <a:rPr lang="en-GB" dirty="0"/>
              <a:t>of Distributing Computing: </a:t>
            </a:r>
            <a:r>
              <a:rPr lang="en-GB" sz="2800" b="1" dirty="0"/>
              <a:t>if you can have a problem (network outage), you will have a (problem) network outage.</a:t>
            </a:r>
            <a:endParaRPr lang="en-GB" b="1" dirty="0"/>
          </a:p>
        </p:txBody>
      </p:sp>
      <p:sp>
        <p:nvSpPr>
          <p:cNvPr id="5" name="Footer Placeholder 4">
            <a:extLst>
              <a:ext uri="{FF2B5EF4-FFF2-40B4-BE49-F238E27FC236}">
                <a16:creationId xmlns:a16="http://schemas.microsoft.com/office/drawing/2014/main" id="{A36969D9-A5AD-0475-77E2-FBB4C77C407A}"/>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2868944404"/>
      </p:ext>
    </p:extLst>
  </p:cSld>
  <p:clrMapOvr>
    <a:masterClrMapping/>
  </p:clrMapOvr>
  <p:transition spd="slow">
    <p:zoom dir="in"/>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CAP Principle</a:t>
            </a:r>
            <a:endParaRPr lang="en-US" dirty="0"/>
          </a:p>
        </p:txBody>
      </p:sp>
      <p:pic>
        <p:nvPicPr>
          <p:cNvPr id="7" name="Picture 6" descr="Image"/>
          <p:cNvPicPr/>
          <p:nvPr/>
        </p:nvPicPr>
        <p:blipFill>
          <a:blip r:embed="rId2">
            <a:extLst>
              <a:ext uri="{28A0092B-C50C-407E-A947-70E740481C1C}">
                <a14:useLocalDpi xmlns:a14="http://schemas.microsoft.com/office/drawing/2010/main" val="0"/>
              </a:ext>
            </a:extLst>
          </a:blip>
          <a:srcRect/>
          <a:stretch>
            <a:fillRect/>
          </a:stretch>
        </p:blipFill>
        <p:spPr bwMode="auto">
          <a:xfrm>
            <a:off x="1514430" y="1434933"/>
            <a:ext cx="5973667" cy="4326869"/>
          </a:xfrm>
          <a:prstGeom prst="rect">
            <a:avLst/>
          </a:prstGeom>
          <a:noFill/>
          <a:ln>
            <a:noFill/>
          </a:ln>
        </p:spPr>
      </p:pic>
      <p:sp>
        <p:nvSpPr>
          <p:cNvPr id="3" name="Oval 2">
            <a:extLst>
              <a:ext uri="{FF2B5EF4-FFF2-40B4-BE49-F238E27FC236}">
                <a16:creationId xmlns:a16="http://schemas.microsoft.com/office/drawing/2014/main" id="{9B23CE9F-8487-4D1F-9328-7344D0594A72}"/>
              </a:ext>
            </a:extLst>
          </p:cNvPr>
          <p:cNvSpPr/>
          <p:nvPr/>
        </p:nvSpPr>
        <p:spPr bwMode="auto">
          <a:xfrm>
            <a:off x="5791200" y="4419600"/>
            <a:ext cx="1308100" cy="1219200"/>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
        <p:nvSpPr>
          <p:cNvPr id="4" name="Footer Placeholder 3">
            <a:extLst>
              <a:ext uri="{FF2B5EF4-FFF2-40B4-BE49-F238E27FC236}">
                <a16:creationId xmlns:a16="http://schemas.microsoft.com/office/drawing/2014/main" id="{9F9CC30B-2F32-0286-1531-89BC317772BE}"/>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4112335879"/>
      </p:ext>
    </p:extLst>
  </p:cSld>
  <p:clrMapOvr>
    <a:masterClrMapping/>
  </p:clrMapOvr>
  <p:transition spd="slow">
    <p:zoom dir="in"/>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FC75C-E993-4A57-B60F-43714B4C511D}"/>
              </a:ext>
            </a:extLst>
          </p:cNvPr>
          <p:cNvSpPr>
            <a:spLocks noGrp="1"/>
          </p:cNvSpPr>
          <p:nvPr>
            <p:ph type="title"/>
          </p:nvPr>
        </p:nvSpPr>
        <p:spPr>
          <a:xfrm>
            <a:off x="533400" y="301625"/>
            <a:ext cx="8153400" cy="838200"/>
          </a:xfrm>
        </p:spPr>
        <p:txBody>
          <a:bodyPr/>
          <a:lstStyle/>
          <a:p>
            <a:r>
              <a:rPr lang="en-GB" b="1" dirty="0"/>
              <a:t>Choose between C&amp;A</a:t>
            </a:r>
          </a:p>
        </p:txBody>
      </p:sp>
      <p:pic>
        <p:nvPicPr>
          <p:cNvPr id="6" name="Content Placeholder 5">
            <a:extLst>
              <a:ext uri="{FF2B5EF4-FFF2-40B4-BE49-F238E27FC236}">
                <a16:creationId xmlns:a16="http://schemas.microsoft.com/office/drawing/2014/main" id="{E63D0815-22CE-4532-884D-96DD64290F6C}"/>
              </a:ext>
            </a:extLst>
          </p:cNvPr>
          <p:cNvPicPr>
            <a:picLocks noGrp="1" noChangeAspect="1"/>
          </p:cNvPicPr>
          <p:nvPr>
            <p:ph idx="1"/>
          </p:nvPr>
        </p:nvPicPr>
        <p:blipFill>
          <a:blip r:embed="rId2"/>
          <a:stretch>
            <a:fillRect/>
          </a:stretch>
        </p:blipFill>
        <p:spPr>
          <a:xfrm>
            <a:off x="762000" y="1375504"/>
            <a:ext cx="8382000" cy="2681224"/>
          </a:xfrm>
        </p:spPr>
      </p:pic>
      <p:pic>
        <p:nvPicPr>
          <p:cNvPr id="8" name="Picture 7">
            <a:extLst>
              <a:ext uri="{FF2B5EF4-FFF2-40B4-BE49-F238E27FC236}">
                <a16:creationId xmlns:a16="http://schemas.microsoft.com/office/drawing/2014/main" id="{B1BB745D-2C57-4647-AF49-09ED9E2C811B}"/>
              </a:ext>
            </a:extLst>
          </p:cNvPr>
          <p:cNvPicPr>
            <a:picLocks noChangeAspect="1"/>
          </p:cNvPicPr>
          <p:nvPr/>
        </p:nvPicPr>
        <p:blipFill>
          <a:blip r:embed="rId3"/>
          <a:stretch>
            <a:fillRect/>
          </a:stretch>
        </p:blipFill>
        <p:spPr>
          <a:xfrm>
            <a:off x="838200" y="4432203"/>
            <a:ext cx="3200400" cy="1975132"/>
          </a:xfrm>
          <a:prstGeom prst="rect">
            <a:avLst/>
          </a:prstGeom>
        </p:spPr>
      </p:pic>
      <p:sp>
        <p:nvSpPr>
          <p:cNvPr id="9" name="TextBox 8">
            <a:extLst>
              <a:ext uri="{FF2B5EF4-FFF2-40B4-BE49-F238E27FC236}">
                <a16:creationId xmlns:a16="http://schemas.microsoft.com/office/drawing/2014/main" id="{BE26F75D-FBF8-41EA-A4A2-00FC1AD4B3D2}"/>
              </a:ext>
            </a:extLst>
          </p:cNvPr>
          <p:cNvSpPr txBox="1"/>
          <p:nvPr/>
        </p:nvSpPr>
        <p:spPr>
          <a:xfrm>
            <a:off x="4572000" y="4291025"/>
            <a:ext cx="4288277" cy="1477328"/>
          </a:xfrm>
          <a:prstGeom prst="rect">
            <a:avLst/>
          </a:prstGeom>
          <a:noFill/>
        </p:spPr>
        <p:txBody>
          <a:bodyPr wrap="square" rtlCol="0">
            <a:spAutoFit/>
          </a:bodyPr>
          <a:lstStyle/>
          <a:p>
            <a:r>
              <a:rPr lang="en-GB" b="1" dirty="0"/>
              <a:t>DDBMS Examples:</a:t>
            </a:r>
          </a:p>
          <a:p>
            <a:endParaRPr lang="en-GB" b="1" dirty="0"/>
          </a:p>
          <a:p>
            <a:pPr marL="285750" indent="-285750">
              <a:buFont typeface="Arial" panose="020B0604020202020204" pitchFamily="34" charset="0"/>
              <a:buChar char="•"/>
            </a:pPr>
            <a:r>
              <a:rPr lang="en-GB" dirty="0"/>
              <a:t>Checking bank balance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Number of visiting for a web page</a:t>
            </a:r>
          </a:p>
        </p:txBody>
      </p:sp>
      <p:sp>
        <p:nvSpPr>
          <p:cNvPr id="3" name="Footer Placeholder 2">
            <a:extLst>
              <a:ext uri="{FF2B5EF4-FFF2-40B4-BE49-F238E27FC236}">
                <a16:creationId xmlns:a16="http://schemas.microsoft.com/office/drawing/2014/main" id="{E3A86771-47BF-0EA3-9653-F1FC4C43807D}"/>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4183211404"/>
      </p:ext>
    </p:extLst>
  </p:cSld>
  <p:clrMapOvr>
    <a:masterClrMapping/>
  </p:clrMapOvr>
  <p:transition spd="slow">
    <p:zoom dir="in"/>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DA464-04C9-4BDF-9FD8-79C0EA29A1E7}"/>
              </a:ext>
            </a:extLst>
          </p:cNvPr>
          <p:cNvSpPr>
            <a:spLocks noGrp="1"/>
          </p:cNvSpPr>
          <p:nvPr>
            <p:ph type="title"/>
          </p:nvPr>
        </p:nvSpPr>
        <p:spPr/>
        <p:txBody>
          <a:bodyPr/>
          <a:lstStyle/>
          <a:p>
            <a:r>
              <a:rPr lang="en-GB" dirty="0"/>
              <a:t>Other Design Issues</a:t>
            </a:r>
          </a:p>
        </p:txBody>
      </p:sp>
      <p:sp>
        <p:nvSpPr>
          <p:cNvPr id="3" name="Content Placeholder 2">
            <a:extLst>
              <a:ext uri="{FF2B5EF4-FFF2-40B4-BE49-F238E27FC236}">
                <a16:creationId xmlns:a16="http://schemas.microsoft.com/office/drawing/2014/main" id="{23DCE492-1938-49BF-AE7C-B4C32110419D}"/>
              </a:ext>
            </a:extLst>
          </p:cNvPr>
          <p:cNvSpPr>
            <a:spLocks noGrp="1"/>
          </p:cNvSpPr>
          <p:nvPr>
            <p:ph idx="1"/>
          </p:nvPr>
        </p:nvSpPr>
        <p:spPr>
          <a:xfrm>
            <a:off x="464468" y="1484784"/>
            <a:ext cx="8215064" cy="4680520"/>
          </a:xfrm>
        </p:spPr>
        <p:txBody>
          <a:bodyPr/>
          <a:lstStyle/>
          <a:p>
            <a:r>
              <a:rPr lang="en-GB" dirty="0"/>
              <a:t>How DDBMS handle network outage gracefully?</a:t>
            </a:r>
          </a:p>
          <a:p>
            <a:pPr lvl="1"/>
            <a:r>
              <a:rPr lang="en-GB" sz="2400" dirty="0"/>
              <a:t>Master/Slave notes</a:t>
            </a:r>
          </a:p>
          <a:p>
            <a:pPr lvl="1"/>
            <a:r>
              <a:rPr lang="en-GB" sz="2400" dirty="0"/>
              <a:t>How to handle lost node? </a:t>
            </a:r>
          </a:p>
          <a:p>
            <a:pPr lvl="2">
              <a:buFont typeface="Wingdings" panose="05000000000000000000" pitchFamily="2" charset="2"/>
              <a:buChar char="§"/>
            </a:pPr>
            <a:r>
              <a:rPr lang="en-GB" sz="2000" dirty="0"/>
              <a:t>Should we wait to see if the node comes back?</a:t>
            </a:r>
          </a:p>
          <a:p>
            <a:pPr lvl="2">
              <a:buFont typeface="Wingdings" panose="05000000000000000000" pitchFamily="2" charset="2"/>
              <a:buChar char="§"/>
            </a:pPr>
            <a:r>
              <a:rPr lang="en-GB" sz="2000" dirty="0"/>
              <a:t>Do we have a backup for the data?</a:t>
            </a:r>
          </a:p>
          <a:p>
            <a:pPr lvl="2">
              <a:buFont typeface="Wingdings" panose="05000000000000000000" pitchFamily="2" charset="2"/>
              <a:buChar char="§"/>
            </a:pPr>
            <a:r>
              <a:rPr lang="en-GB" sz="2000" dirty="0"/>
              <a:t>What data was on that node anyway?</a:t>
            </a:r>
          </a:p>
          <a:p>
            <a:r>
              <a:rPr lang="en-GB" dirty="0"/>
              <a:t>How does the application find data?</a:t>
            </a:r>
          </a:p>
          <a:p>
            <a:r>
              <a:rPr lang="en-GB" dirty="0"/>
              <a:t>How data are updated?</a:t>
            </a:r>
          </a:p>
          <a:p>
            <a:pPr lvl="1"/>
            <a:r>
              <a:rPr lang="en-GB" dirty="0"/>
              <a:t>Do we need to make changes in multiple places?</a:t>
            </a:r>
          </a:p>
          <a:p>
            <a:pPr lvl="1"/>
            <a:r>
              <a:rPr lang="en-GB" dirty="0"/>
              <a:t>Are we sure all the changes were made successfully?</a:t>
            </a:r>
          </a:p>
          <a:p>
            <a:pPr lvl="1"/>
            <a:r>
              <a:rPr lang="en-GB" dirty="0"/>
              <a:t>How do we manage locking and transactions?</a:t>
            </a:r>
          </a:p>
        </p:txBody>
      </p:sp>
      <p:sp>
        <p:nvSpPr>
          <p:cNvPr id="5" name="Footer Placeholder 4">
            <a:extLst>
              <a:ext uri="{FF2B5EF4-FFF2-40B4-BE49-F238E27FC236}">
                <a16:creationId xmlns:a16="http://schemas.microsoft.com/office/drawing/2014/main" id="{04CD8B3D-DBC6-160B-98AD-37AB38C82813}"/>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1759919318"/>
      </p:ext>
    </p:extLst>
  </p:cSld>
  <p:clrMapOvr>
    <a:masterClrMapping/>
  </p:clrMapOvr>
  <p:transition spd="slow">
    <p:zoom dir="in"/>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A1774-0370-4AF4-A2C7-86C582842E6A}"/>
              </a:ext>
            </a:extLst>
          </p:cNvPr>
          <p:cNvSpPr>
            <a:spLocks noGrp="1"/>
          </p:cNvSpPr>
          <p:nvPr>
            <p:ph type="title"/>
          </p:nvPr>
        </p:nvSpPr>
        <p:spPr/>
        <p:txBody>
          <a:bodyPr/>
          <a:lstStyle/>
          <a:p>
            <a:r>
              <a:rPr lang="en-GB" dirty="0"/>
              <a:t>Other Design Issues</a:t>
            </a:r>
          </a:p>
        </p:txBody>
      </p:sp>
      <p:sp>
        <p:nvSpPr>
          <p:cNvPr id="3" name="Content Placeholder 2">
            <a:extLst>
              <a:ext uri="{FF2B5EF4-FFF2-40B4-BE49-F238E27FC236}">
                <a16:creationId xmlns:a16="http://schemas.microsoft.com/office/drawing/2014/main" id="{49930F7E-782C-41D2-9B9E-6ED6241CCFD4}"/>
              </a:ext>
            </a:extLst>
          </p:cNvPr>
          <p:cNvSpPr>
            <a:spLocks noGrp="1"/>
          </p:cNvSpPr>
          <p:nvPr>
            <p:ph idx="1"/>
          </p:nvPr>
        </p:nvSpPr>
        <p:spPr>
          <a:xfrm>
            <a:off x="533400" y="1314090"/>
            <a:ext cx="8382000" cy="5388267"/>
          </a:xfrm>
        </p:spPr>
        <p:txBody>
          <a:bodyPr/>
          <a:lstStyle/>
          <a:p>
            <a:r>
              <a:rPr lang="en-GB" sz="2400" dirty="0"/>
              <a:t>How to execute queries on distributed data?</a:t>
            </a:r>
          </a:p>
          <a:p>
            <a:pPr lvl="1"/>
            <a:r>
              <a:rPr lang="en-GB" sz="2400" dirty="0"/>
              <a:t>Push query to data</a:t>
            </a:r>
          </a:p>
          <a:p>
            <a:pPr lvl="1"/>
            <a:r>
              <a:rPr lang="en-GB" sz="2400" dirty="0"/>
              <a:t>Pull data to query</a:t>
            </a:r>
          </a:p>
          <a:p>
            <a:r>
              <a:rPr lang="en-GB" sz="2400" dirty="0"/>
              <a:t>How DDBs handle imbalanced data distribution? </a:t>
            </a:r>
          </a:p>
          <a:p>
            <a:r>
              <a:rPr lang="en-GB" sz="2400" dirty="0"/>
              <a:t>How do we shuffling (move data between modes)?</a:t>
            </a:r>
          </a:p>
          <a:p>
            <a:r>
              <a:rPr lang="en-GB" sz="2400" dirty="0"/>
              <a:t>How does the DDBMS ensure correctness?</a:t>
            </a:r>
          </a:p>
          <a:p>
            <a:r>
              <a:rPr lang="en-GB" sz="2400" dirty="0"/>
              <a:t>(Select COUNT DISTINCT)</a:t>
            </a:r>
          </a:p>
          <a:p>
            <a:r>
              <a:rPr lang="en-GB" sz="2400" dirty="0"/>
              <a:t>How to balance between Latency and Consistency?</a:t>
            </a:r>
          </a:p>
          <a:p>
            <a:r>
              <a:rPr lang="en-GB" sz="2400" dirty="0"/>
              <a:t>How to maintain transparency?</a:t>
            </a:r>
          </a:p>
          <a:p>
            <a:pPr marL="0" indent="0">
              <a:buNone/>
            </a:pPr>
            <a:endParaRPr lang="en-GB" sz="2400" dirty="0"/>
          </a:p>
          <a:p>
            <a:endParaRPr lang="en-GB" sz="2400" dirty="0"/>
          </a:p>
        </p:txBody>
      </p:sp>
      <p:sp>
        <p:nvSpPr>
          <p:cNvPr id="5" name="Footer Placeholder 4">
            <a:extLst>
              <a:ext uri="{FF2B5EF4-FFF2-40B4-BE49-F238E27FC236}">
                <a16:creationId xmlns:a16="http://schemas.microsoft.com/office/drawing/2014/main" id="{A6095662-CFDB-2132-DD89-74D21102A8E4}"/>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1680591594"/>
      </p:ext>
    </p:extLst>
  </p:cSld>
  <p:clrMapOvr>
    <a:masterClrMapping/>
  </p:clrMapOvr>
  <p:transition spd="slow">
    <p:zoom dir="in"/>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BE15E-1A70-42AF-9D47-8FE20B291D3E}"/>
              </a:ext>
            </a:extLst>
          </p:cNvPr>
          <p:cNvSpPr>
            <a:spLocks noGrp="1"/>
          </p:cNvSpPr>
          <p:nvPr>
            <p:ph type="title"/>
          </p:nvPr>
        </p:nvSpPr>
        <p:spPr>
          <a:xfrm>
            <a:off x="605315" y="373856"/>
            <a:ext cx="8005285" cy="685800"/>
          </a:xfrm>
        </p:spPr>
        <p:txBody>
          <a:bodyPr/>
          <a:lstStyle/>
          <a:p>
            <a:r>
              <a:rPr lang="en-GB" dirty="0"/>
              <a:t>Simple query will be problematic </a:t>
            </a:r>
          </a:p>
        </p:txBody>
      </p:sp>
      <p:pic>
        <p:nvPicPr>
          <p:cNvPr id="6" name="Content Placeholder 5">
            <a:extLst>
              <a:ext uri="{FF2B5EF4-FFF2-40B4-BE49-F238E27FC236}">
                <a16:creationId xmlns:a16="http://schemas.microsoft.com/office/drawing/2014/main" id="{6FE5EB8C-D0AA-4700-BC96-DAE8F17D671F}"/>
              </a:ext>
            </a:extLst>
          </p:cNvPr>
          <p:cNvPicPr>
            <a:picLocks noGrp="1" noChangeAspect="1"/>
          </p:cNvPicPr>
          <p:nvPr>
            <p:ph idx="1"/>
          </p:nvPr>
        </p:nvPicPr>
        <p:blipFill>
          <a:blip r:embed="rId2"/>
          <a:stretch>
            <a:fillRect/>
          </a:stretch>
        </p:blipFill>
        <p:spPr>
          <a:xfrm>
            <a:off x="928511" y="1695368"/>
            <a:ext cx="6849431" cy="4267796"/>
          </a:xfrm>
        </p:spPr>
      </p:pic>
      <p:sp>
        <p:nvSpPr>
          <p:cNvPr id="4" name="Slide Number Placeholder 3">
            <a:extLst>
              <a:ext uri="{FF2B5EF4-FFF2-40B4-BE49-F238E27FC236}">
                <a16:creationId xmlns:a16="http://schemas.microsoft.com/office/drawing/2014/main" id="{38F5253C-9D51-4EC8-A918-AD0B0AF2435E}"/>
              </a:ext>
            </a:extLst>
          </p:cNvPr>
          <p:cNvSpPr>
            <a:spLocks noGrp="1"/>
          </p:cNvSpPr>
          <p:nvPr>
            <p:ph type="sldNum" sz="quarter" idx="10"/>
          </p:nvPr>
        </p:nvSpPr>
        <p:spPr bwMode="auto">
          <a:xfrm>
            <a:off x="8229600" y="6248400"/>
            <a:ext cx="4572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fld id="{AA17DE20-24D1-416C-8D03-C48A4C63F4EC}" type="slidenum">
              <a:rPr lang="en-US" altLang="en-US" smtClean="0"/>
              <a:pPr/>
              <a:t>58</a:t>
            </a:fld>
            <a:endParaRPr lang="en-US" altLang="en-US"/>
          </a:p>
        </p:txBody>
      </p:sp>
      <p:sp>
        <p:nvSpPr>
          <p:cNvPr id="7" name="TextBox 6">
            <a:extLst>
              <a:ext uri="{FF2B5EF4-FFF2-40B4-BE49-F238E27FC236}">
                <a16:creationId xmlns:a16="http://schemas.microsoft.com/office/drawing/2014/main" id="{30F48F4D-24B9-475A-8038-BAC6A6884C66}"/>
              </a:ext>
            </a:extLst>
          </p:cNvPr>
          <p:cNvSpPr txBox="1"/>
          <p:nvPr/>
        </p:nvSpPr>
        <p:spPr>
          <a:xfrm>
            <a:off x="605315" y="5879068"/>
            <a:ext cx="7162800" cy="369332"/>
          </a:xfrm>
          <a:prstGeom prst="rect">
            <a:avLst/>
          </a:prstGeom>
          <a:noFill/>
        </p:spPr>
        <p:txBody>
          <a:bodyPr wrap="square" rtlCol="0">
            <a:spAutoFit/>
          </a:bodyPr>
          <a:lstStyle/>
          <a:p>
            <a:r>
              <a:rPr lang="en-GB" dirty="0"/>
              <a:t>We want count distinct users in our database</a:t>
            </a:r>
          </a:p>
        </p:txBody>
      </p:sp>
      <p:sp>
        <p:nvSpPr>
          <p:cNvPr id="8" name="TextBox 7">
            <a:extLst>
              <a:ext uri="{FF2B5EF4-FFF2-40B4-BE49-F238E27FC236}">
                <a16:creationId xmlns:a16="http://schemas.microsoft.com/office/drawing/2014/main" id="{6C550F45-8D32-4616-B379-5F829D441B06}"/>
              </a:ext>
            </a:extLst>
          </p:cNvPr>
          <p:cNvSpPr txBox="1"/>
          <p:nvPr/>
        </p:nvSpPr>
        <p:spPr>
          <a:xfrm>
            <a:off x="823086" y="1327406"/>
            <a:ext cx="7712048" cy="707886"/>
          </a:xfrm>
          <a:prstGeom prst="rect">
            <a:avLst/>
          </a:prstGeom>
          <a:noFill/>
        </p:spPr>
        <p:txBody>
          <a:bodyPr wrap="none" rtlCol="0">
            <a:spAutoFit/>
          </a:bodyPr>
          <a:lstStyle/>
          <a:p>
            <a:r>
              <a:rPr lang="en-GB" dirty="0"/>
              <a:t>We want count the number of users in each state. </a:t>
            </a:r>
          </a:p>
          <a:p>
            <a:r>
              <a:rPr lang="en-GB" sz="1800" b="0" dirty="0"/>
              <a:t>Each node can do its calculation separately and we can sum-up at the end</a:t>
            </a:r>
          </a:p>
        </p:txBody>
      </p:sp>
      <p:sp>
        <p:nvSpPr>
          <p:cNvPr id="3" name="Footer Placeholder 2">
            <a:extLst>
              <a:ext uri="{FF2B5EF4-FFF2-40B4-BE49-F238E27FC236}">
                <a16:creationId xmlns:a16="http://schemas.microsoft.com/office/drawing/2014/main" id="{0490DB78-96D1-7351-DDEE-BA34E4258E52}"/>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2578061678"/>
      </p:ext>
    </p:extLst>
  </p:cSld>
  <p:clrMapOvr>
    <a:masterClrMapping/>
  </p:clrMapOvr>
  <p:transition spd="slow">
    <p:zoom dir="in"/>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9C06-5E8F-4151-93D1-34A3218DC306}"/>
              </a:ext>
            </a:extLst>
          </p:cNvPr>
          <p:cNvSpPr>
            <a:spLocks noGrp="1"/>
          </p:cNvSpPr>
          <p:nvPr>
            <p:ph type="title"/>
          </p:nvPr>
        </p:nvSpPr>
        <p:spPr/>
        <p:txBody>
          <a:bodyPr/>
          <a:lstStyle/>
          <a:p>
            <a:r>
              <a:rPr lang="en-GB" dirty="0"/>
              <a:t>Example</a:t>
            </a:r>
          </a:p>
        </p:txBody>
      </p:sp>
      <p:sp>
        <p:nvSpPr>
          <p:cNvPr id="3" name="Content Placeholder 2">
            <a:extLst>
              <a:ext uri="{FF2B5EF4-FFF2-40B4-BE49-F238E27FC236}">
                <a16:creationId xmlns:a16="http://schemas.microsoft.com/office/drawing/2014/main" id="{1EA29E15-E819-4479-97A2-5087643F8810}"/>
              </a:ext>
            </a:extLst>
          </p:cNvPr>
          <p:cNvSpPr>
            <a:spLocks noGrp="1"/>
          </p:cNvSpPr>
          <p:nvPr>
            <p:ph idx="1"/>
          </p:nvPr>
        </p:nvSpPr>
        <p:spPr>
          <a:xfrm>
            <a:off x="395536" y="1362629"/>
            <a:ext cx="8215064" cy="4022244"/>
          </a:xfrm>
        </p:spPr>
        <p:txBody>
          <a:bodyPr/>
          <a:lstStyle/>
          <a:p>
            <a:endParaRPr lang="en-GB" dirty="0"/>
          </a:p>
        </p:txBody>
      </p:sp>
      <p:pic>
        <p:nvPicPr>
          <p:cNvPr id="6" name="Picture 5">
            <a:extLst>
              <a:ext uri="{FF2B5EF4-FFF2-40B4-BE49-F238E27FC236}">
                <a16:creationId xmlns:a16="http://schemas.microsoft.com/office/drawing/2014/main" id="{31F4CDAE-E4C2-4869-86E3-88D79F6838C1}"/>
              </a:ext>
            </a:extLst>
          </p:cNvPr>
          <p:cNvPicPr>
            <a:picLocks noChangeAspect="1"/>
          </p:cNvPicPr>
          <p:nvPr/>
        </p:nvPicPr>
        <p:blipFill>
          <a:blip r:embed="rId2"/>
          <a:stretch>
            <a:fillRect/>
          </a:stretch>
        </p:blipFill>
        <p:spPr>
          <a:xfrm>
            <a:off x="1691680" y="2704514"/>
            <a:ext cx="2429214" cy="1238423"/>
          </a:xfrm>
          <a:prstGeom prst="rect">
            <a:avLst/>
          </a:prstGeom>
        </p:spPr>
      </p:pic>
      <p:pic>
        <p:nvPicPr>
          <p:cNvPr id="8" name="Picture 7">
            <a:extLst>
              <a:ext uri="{FF2B5EF4-FFF2-40B4-BE49-F238E27FC236}">
                <a16:creationId xmlns:a16="http://schemas.microsoft.com/office/drawing/2014/main" id="{C367B0D6-34B3-43F9-AFD4-D7EA0134B0E4}"/>
              </a:ext>
            </a:extLst>
          </p:cNvPr>
          <p:cNvPicPr>
            <a:picLocks noChangeAspect="1"/>
          </p:cNvPicPr>
          <p:nvPr/>
        </p:nvPicPr>
        <p:blipFill>
          <a:blip r:embed="rId3"/>
          <a:stretch>
            <a:fillRect/>
          </a:stretch>
        </p:blipFill>
        <p:spPr>
          <a:xfrm>
            <a:off x="3923928" y="1489908"/>
            <a:ext cx="3829584" cy="3667637"/>
          </a:xfrm>
          <a:prstGeom prst="rect">
            <a:avLst/>
          </a:prstGeom>
        </p:spPr>
      </p:pic>
      <p:sp>
        <p:nvSpPr>
          <p:cNvPr id="5" name="TextBox 4">
            <a:extLst>
              <a:ext uri="{FF2B5EF4-FFF2-40B4-BE49-F238E27FC236}">
                <a16:creationId xmlns:a16="http://schemas.microsoft.com/office/drawing/2014/main" id="{90BAB2F2-3F93-4CF2-AB66-BD5480FECB57}"/>
              </a:ext>
            </a:extLst>
          </p:cNvPr>
          <p:cNvSpPr txBox="1"/>
          <p:nvPr/>
        </p:nvSpPr>
        <p:spPr>
          <a:xfrm>
            <a:off x="657355" y="5462376"/>
            <a:ext cx="7953245" cy="769441"/>
          </a:xfrm>
          <a:prstGeom prst="rect">
            <a:avLst/>
          </a:prstGeom>
          <a:noFill/>
        </p:spPr>
        <p:txBody>
          <a:bodyPr wrap="square" rtlCol="0">
            <a:spAutoFit/>
          </a:bodyPr>
          <a:lstStyle/>
          <a:p>
            <a:r>
              <a:rPr lang="en-GB" b="0" dirty="0"/>
              <a:t>Because each node only </a:t>
            </a:r>
            <a:r>
              <a:rPr lang="en-GB" dirty="0"/>
              <a:t>has part of the data</a:t>
            </a:r>
            <a:r>
              <a:rPr lang="en-GB" b="0" dirty="0"/>
              <a:t>, we cannot count distinct user in each node and add up at the end.</a:t>
            </a:r>
          </a:p>
        </p:txBody>
      </p:sp>
      <p:sp>
        <p:nvSpPr>
          <p:cNvPr id="7" name="Footer Placeholder 6">
            <a:extLst>
              <a:ext uri="{FF2B5EF4-FFF2-40B4-BE49-F238E27FC236}">
                <a16:creationId xmlns:a16="http://schemas.microsoft.com/office/drawing/2014/main" id="{B3DB4DC1-95C6-BC54-6EE6-30609D5F9521}"/>
              </a:ext>
            </a:extLst>
          </p:cNvPr>
          <p:cNvSpPr>
            <a:spLocks noGrp="1"/>
          </p:cNvSpPr>
          <p:nvPr>
            <p:ph type="ftr" sz="quarter" idx="11"/>
          </p:nvPr>
        </p:nvSpPr>
        <p:spPr/>
        <p:txBody>
          <a:bodyPr/>
          <a:lstStyle/>
          <a:p>
            <a:pPr algn="l"/>
            <a:r>
              <a:rPr lang="en-GB" dirty="0"/>
              <a:t>CIS108-6 Data Modelling, Management and Governance</a:t>
            </a:r>
            <a:endParaRPr lang="en-US" dirty="0"/>
          </a:p>
        </p:txBody>
      </p:sp>
    </p:spTree>
    <p:extLst>
      <p:ext uri="{BB962C8B-B14F-4D97-AF65-F5344CB8AC3E}">
        <p14:creationId xmlns:p14="http://schemas.microsoft.com/office/powerpoint/2010/main" val="582619937"/>
      </p:ext>
    </p:extLst>
  </p:cSld>
  <p:clrMapOvr>
    <a:masterClrMapping/>
  </p:clrMapOvr>
  <p:transition spd="slow">
    <p:zoom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ndy\AppData\Local\Microsoft\Windows\Temporary Internet Files\Content.IE5\OHTRCXWF\MPj03992210000[1].jpg"/>
          <p:cNvPicPr>
            <a:picLocks noChangeAspect="1" noChangeArrowheads="1"/>
          </p:cNvPicPr>
          <p:nvPr/>
        </p:nvPicPr>
        <p:blipFill>
          <a:blip r:embed="rId2" cstate="print"/>
          <a:srcRect l="15830" r="13702"/>
          <a:stretch>
            <a:fillRect/>
          </a:stretch>
        </p:blipFill>
        <p:spPr bwMode="auto">
          <a:xfrm>
            <a:off x="5867400" y="2362200"/>
            <a:ext cx="2743200" cy="3892858"/>
          </a:xfrm>
          <a:prstGeom prst="rect">
            <a:avLst/>
          </a:prstGeom>
          <a:noFill/>
        </p:spPr>
      </p:pic>
      <p:sp>
        <p:nvSpPr>
          <p:cNvPr id="2" name="Title 1"/>
          <p:cNvSpPr>
            <a:spLocks noGrp="1"/>
          </p:cNvSpPr>
          <p:nvPr>
            <p:ph type="title"/>
          </p:nvPr>
        </p:nvSpPr>
        <p:spPr/>
        <p:txBody>
          <a:bodyPr/>
          <a:lstStyle/>
          <a:p>
            <a:r>
              <a:rPr lang="en-US" dirty="0"/>
              <a:t>In My Opinion</a:t>
            </a:r>
          </a:p>
        </p:txBody>
      </p:sp>
      <p:sp>
        <p:nvSpPr>
          <p:cNvPr id="3" name="Content Placeholder 2"/>
          <p:cNvSpPr>
            <a:spLocks noGrp="1"/>
          </p:cNvSpPr>
          <p:nvPr>
            <p:ph idx="1"/>
          </p:nvPr>
        </p:nvSpPr>
        <p:spPr>
          <a:xfrm>
            <a:off x="107504" y="1295400"/>
            <a:ext cx="8856984" cy="5562600"/>
          </a:xfrm>
        </p:spPr>
        <p:txBody>
          <a:bodyPr>
            <a:noAutofit/>
          </a:bodyPr>
          <a:lstStyle/>
          <a:p>
            <a:r>
              <a:rPr lang="en-US" dirty="0"/>
              <a:t>Cloud computing is a paradigm of computing, a new way of thinking about IT industry but not any specific technology.</a:t>
            </a:r>
          </a:p>
          <a:p>
            <a:pPr lvl="1"/>
            <a:r>
              <a:rPr lang="en-US" dirty="0"/>
              <a:t>Central ideas</a:t>
            </a:r>
          </a:p>
          <a:p>
            <a:pPr lvl="2"/>
            <a:r>
              <a:rPr lang="en-US" b="1" i="1" dirty="0">
                <a:solidFill>
                  <a:schemeClr val="accent6">
                    <a:lumMod val="50000"/>
                  </a:schemeClr>
                </a:solidFill>
              </a:rPr>
              <a:t>Utility Computing</a:t>
            </a:r>
          </a:p>
          <a:p>
            <a:pPr lvl="2"/>
            <a:r>
              <a:rPr lang="en-US" b="1" i="1" dirty="0">
                <a:solidFill>
                  <a:schemeClr val="accent6">
                    <a:lumMod val="50000"/>
                  </a:schemeClr>
                </a:solidFill>
              </a:rPr>
              <a:t>SOA</a:t>
            </a:r>
            <a:r>
              <a:rPr lang="en-US" dirty="0"/>
              <a:t> - Service Oriented Architecture</a:t>
            </a:r>
          </a:p>
          <a:p>
            <a:pPr lvl="1"/>
            <a:r>
              <a:rPr lang="en-US" dirty="0"/>
              <a:t>Properties and characteristics</a:t>
            </a:r>
          </a:p>
          <a:p>
            <a:pPr lvl="2"/>
            <a:r>
              <a:rPr lang="en-US" dirty="0"/>
              <a:t>High </a:t>
            </a:r>
            <a:r>
              <a:rPr lang="en-US" b="1" i="1" dirty="0">
                <a:solidFill>
                  <a:schemeClr val="accent6">
                    <a:lumMod val="50000"/>
                  </a:schemeClr>
                </a:solidFill>
              </a:rPr>
              <a:t>scalability </a:t>
            </a:r>
            <a:r>
              <a:rPr lang="en-US" dirty="0"/>
              <a:t>and </a:t>
            </a:r>
            <a:r>
              <a:rPr lang="en-US" b="1" i="1" dirty="0">
                <a:solidFill>
                  <a:schemeClr val="accent6">
                    <a:lumMod val="50000"/>
                  </a:schemeClr>
                </a:solidFill>
              </a:rPr>
              <a:t>elasticity</a:t>
            </a:r>
          </a:p>
          <a:p>
            <a:pPr lvl="2"/>
            <a:r>
              <a:rPr lang="en-US" dirty="0"/>
              <a:t>High </a:t>
            </a:r>
            <a:r>
              <a:rPr lang="en-US" b="1" i="1" dirty="0">
                <a:solidFill>
                  <a:schemeClr val="accent6">
                    <a:lumMod val="50000"/>
                  </a:schemeClr>
                </a:solidFill>
              </a:rPr>
              <a:t>availability </a:t>
            </a:r>
            <a:r>
              <a:rPr lang="en-US" dirty="0"/>
              <a:t>and </a:t>
            </a:r>
            <a:r>
              <a:rPr lang="en-US" b="1" i="1" dirty="0">
                <a:solidFill>
                  <a:schemeClr val="accent6">
                    <a:lumMod val="50000"/>
                  </a:schemeClr>
                </a:solidFill>
              </a:rPr>
              <a:t>reliability</a:t>
            </a:r>
          </a:p>
          <a:p>
            <a:pPr lvl="2"/>
            <a:r>
              <a:rPr lang="en-US" dirty="0"/>
              <a:t>High </a:t>
            </a:r>
            <a:r>
              <a:rPr lang="en-US" b="1" i="1" dirty="0">
                <a:solidFill>
                  <a:schemeClr val="accent6">
                    <a:lumMod val="50000"/>
                  </a:schemeClr>
                </a:solidFill>
              </a:rPr>
              <a:t>manageability </a:t>
            </a:r>
            <a:r>
              <a:rPr lang="en-US" dirty="0"/>
              <a:t>and </a:t>
            </a:r>
            <a:r>
              <a:rPr lang="en-US" b="1" i="1" dirty="0">
                <a:solidFill>
                  <a:schemeClr val="accent6">
                    <a:lumMod val="50000"/>
                  </a:schemeClr>
                </a:solidFill>
              </a:rPr>
              <a:t>interoperability</a:t>
            </a:r>
          </a:p>
          <a:p>
            <a:pPr lvl="2"/>
            <a:r>
              <a:rPr lang="en-US" dirty="0"/>
              <a:t>High </a:t>
            </a:r>
            <a:r>
              <a:rPr lang="en-US" b="1" i="1" dirty="0">
                <a:solidFill>
                  <a:schemeClr val="accent6">
                    <a:lumMod val="50000"/>
                  </a:schemeClr>
                </a:solidFill>
              </a:rPr>
              <a:t>accessibility </a:t>
            </a:r>
            <a:r>
              <a:rPr lang="en-US" dirty="0"/>
              <a:t>and </a:t>
            </a:r>
            <a:r>
              <a:rPr lang="en-US" b="1" i="1" dirty="0">
                <a:solidFill>
                  <a:schemeClr val="accent6">
                    <a:lumMod val="50000"/>
                  </a:schemeClr>
                </a:solidFill>
              </a:rPr>
              <a:t>portability</a:t>
            </a:r>
          </a:p>
          <a:p>
            <a:pPr lvl="2"/>
            <a:r>
              <a:rPr lang="en-US" dirty="0"/>
              <a:t>High </a:t>
            </a:r>
            <a:r>
              <a:rPr lang="en-US" b="1" i="1" dirty="0">
                <a:solidFill>
                  <a:schemeClr val="accent6">
                    <a:lumMod val="50000"/>
                  </a:schemeClr>
                </a:solidFill>
              </a:rPr>
              <a:t>performance </a:t>
            </a:r>
            <a:r>
              <a:rPr lang="en-US" dirty="0"/>
              <a:t>and </a:t>
            </a:r>
            <a:r>
              <a:rPr lang="en-US" b="1" i="1" dirty="0">
                <a:solidFill>
                  <a:schemeClr val="accent6">
                    <a:lumMod val="50000"/>
                  </a:schemeClr>
                </a:solidFill>
              </a:rPr>
              <a:t>optimization</a:t>
            </a:r>
          </a:p>
          <a:p>
            <a:pPr lvl="1"/>
            <a:r>
              <a:rPr lang="en-US" dirty="0"/>
              <a:t>Enabling techniques</a:t>
            </a:r>
          </a:p>
          <a:p>
            <a:pPr lvl="2"/>
            <a:r>
              <a:rPr lang="en-US" dirty="0"/>
              <a:t>Hardware virtualization</a:t>
            </a:r>
          </a:p>
          <a:p>
            <a:pPr lvl="2"/>
            <a:r>
              <a:rPr lang="en-US" dirty="0">
                <a:solidFill>
                  <a:srgbClr val="FF0000"/>
                </a:solidFill>
              </a:rPr>
              <a:t>Parallelized and distributed computing</a:t>
            </a:r>
          </a:p>
          <a:p>
            <a:pPr lvl="2"/>
            <a:r>
              <a:rPr lang="en-US" dirty="0"/>
              <a:t>Web service</a:t>
            </a:r>
          </a:p>
        </p:txBody>
      </p:sp>
      <p:sp>
        <p:nvSpPr>
          <p:cNvPr id="6" name="Slide Number Placeholder 5">
            <a:extLst>
              <a:ext uri="{FF2B5EF4-FFF2-40B4-BE49-F238E27FC236}">
                <a16:creationId xmlns:a16="http://schemas.microsoft.com/office/drawing/2014/main" id="{3F7CCECF-5F67-7B38-2BF8-E6386DFE4C21}"/>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6</a:t>
            </a:fld>
            <a:endParaRPr lang="en-US"/>
          </a:p>
        </p:txBody>
      </p:sp>
      <p:sp>
        <p:nvSpPr>
          <p:cNvPr id="7" name="Footer Placeholder 6">
            <a:extLst>
              <a:ext uri="{FF2B5EF4-FFF2-40B4-BE49-F238E27FC236}">
                <a16:creationId xmlns:a16="http://schemas.microsoft.com/office/drawing/2014/main" id="{C7BF167B-181D-40CB-4558-9B950E8BC85D}"/>
              </a:ext>
            </a:extLst>
          </p:cNvPr>
          <p:cNvSpPr>
            <a:spLocks noGrp="1"/>
          </p:cNvSpPr>
          <p:nvPr>
            <p:ph type="ftr" sz="quarter" idx="11"/>
          </p:nvPr>
        </p:nvSpPr>
        <p:spPr/>
        <p:txBody>
          <a:bodyPr/>
          <a:lstStyle/>
          <a:p>
            <a:pPr algn="l"/>
            <a:r>
              <a:rPr lang="en-GB"/>
              <a:t>CIS108-6 Data Modelling, Management and Governance</a:t>
            </a:r>
            <a:endParaRPr lang="en-US" dirty="0"/>
          </a:p>
        </p:txBody>
      </p:sp>
    </p:spTree>
  </p:cSld>
  <p:clrMapOvr>
    <a:masterClrMapping/>
  </p:clrMapOvr>
  <p:transition spd="slow">
    <p:zoom dir="in"/>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9C06-5E8F-4151-93D1-34A3218DC306}"/>
              </a:ext>
            </a:extLst>
          </p:cNvPr>
          <p:cNvSpPr>
            <a:spLocks noGrp="1"/>
          </p:cNvSpPr>
          <p:nvPr>
            <p:ph type="title"/>
          </p:nvPr>
        </p:nvSpPr>
        <p:spPr/>
        <p:txBody>
          <a:bodyPr/>
          <a:lstStyle/>
          <a:p>
            <a:r>
              <a:rPr lang="en-GB" dirty="0"/>
              <a:t>Example</a:t>
            </a:r>
          </a:p>
        </p:txBody>
      </p:sp>
      <p:sp>
        <p:nvSpPr>
          <p:cNvPr id="3" name="Content Placeholder 2">
            <a:extLst>
              <a:ext uri="{FF2B5EF4-FFF2-40B4-BE49-F238E27FC236}">
                <a16:creationId xmlns:a16="http://schemas.microsoft.com/office/drawing/2014/main" id="{1EA29E15-E819-4479-97A2-5087643F8810}"/>
              </a:ext>
            </a:extLst>
          </p:cNvPr>
          <p:cNvSpPr>
            <a:spLocks noGrp="1"/>
          </p:cNvSpPr>
          <p:nvPr>
            <p:ph idx="1"/>
          </p:nvPr>
        </p:nvSpPr>
        <p:spPr>
          <a:xfrm>
            <a:off x="401439" y="1313768"/>
            <a:ext cx="8215064" cy="4680520"/>
          </a:xfrm>
        </p:spPr>
        <p:txBody>
          <a:bodyPr/>
          <a:lstStyle/>
          <a:p>
            <a:r>
              <a:rPr lang="en-GB" dirty="0"/>
              <a:t>Data Shuffling</a:t>
            </a:r>
          </a:p>
        </p:txBody>
      </p:sp>
      <p:pic>
        <p:nvPicPr>
          <p:cNvPr id="6" name="Picture 5">
            <a:extLst>
              <a:ext uri="{FF2B5EF4-FFF2-40B4-BE49-F238E27FC236}">
                <a16:creationId xmlns:a16="http://schemas.microsoft.com/office/drawing/2014/main" id="{31F4CDAE-E4C2-4869-86E3-88D79F6838C1}"/>
              </a:ext>
            </a:extLst>
          </p:cNvPr>
          <p:cNvPicPr>
            <a:picLocks noChangeAspect="1"/>
          </p:cNvPicPr>
          <p:nvPr/>
        </p:nvPicPr>
        <p:blipFill>
          <a:blip r:embed="rId2"/>
          <a:stretch>
            <a:fillRect/>
          </a:stretch>
        </p:blipFill>
        <p:spPr>
          <a:xfrm>
            <a:off x="70184" y="2564904"/>
            <a:ext cx="2429214" cy="1238423"/>
          </a:xfrm>
          <a:prstGeom prst="rect">
            <a:avLst/>
          </a:prstGeom>
        </p:spPr>
      </p:pic>
      <p:pic>
        <p:nvPicPr>
          <p:cNvPr id="8" name="Picture 7">
            <a:extLst>
              <a:ext uri="{FF2B5EF4-FFF2-40B4-BE49-F238E27FC236}">
                <a16:creationId xmlns:a16="http://schemas.microsoft.com/office/drawing/2014/main" id="{C367B0D6-34B3-43F9-AFD4-D7EA0134B0E4}"/>
              </a:ext>
            </a:extLst>
          </p:cNvPr>
          <p:cNvPicPr>
            <a:picLocks noChangeAspect="1"/>
          </p:cNvPicPr>
          <p:nvPr/>
        </p:nvPicPr>
        <p:blipFill rotWithShape="1">
          <a:blip r:embed="rId3"/>
          <a:srcRect t="17750" r="69448"/>
          <a:stretch/>
        </p:blipFill>
        <p:spPr>
          <a:xfrm>
            <a:off x="2474089" y="2032780"/>
            <a:ext cx="1170020" cy="3016650"/>
          </a:xfrm>
          <a:prstGeom prst="rect">
            <a:avLst/>
          </a:prstGeom>
        </p:spPr>
      </p:pic>
      <p:pic>
        <p:nvPicPr>
          <p:cNvPr id="7" name="Picture 6">
            <a:extLst>
              <a:ext uri="{FF2B5EF4-FFF2-40B4-BE49-F238E27FC236}">
                <a16:creationId xmlns:a16="http://schemas.microsoft.com/office/drawing/2014/main" id="{6B0FB8B9-2EA9-401C-9D7E-1B32F434364D}"/>
              </a:ext>
            </a:extLst>
          </p:cNvPr>
          <p:cNvPicPr>
            <a:picLocks noChangeAspect="1"/>
          </p:cNvPicPr>
          <p:nvPr/>
        </p:nvPicPr>
        <p:blipFill rotWithShape="1">
          <a:blip r:embed="rId4"/>
          <a:srcRect t="4784" r="50488"/>
          <a:stretch/>
        </p:blipFill>
        <p:spPr>
          <a:xfrm>
            <a:off x="3646797" y="1374687"/>
            <a:ext cx="2448267" cy="3646401"/>
          </a:xfrm>
          <a:prstGeom prst="rect">
            <a:avLst/>
          </a:prstGeom>
        </p:spPr>
      </p:pic>
      <p:sp>
        <p:nvSpPr>
          <p:cNvPr id="9" name="TextBox 8">
            <a:extLst>
              <a:ext uri="{FF2B5EF4-FFF2-40B4-BE49-F238E27FC236}">
                <a16:creationId xmlns:a16="http://schemas.microsoft.com/office/drawing/2014/main" id="{068FDFD1-27F0-4944-85C4-76637D560D1D}"/>
              </a:ext>
            </a:extLst>
          </p:cNvPr>
          <p:cNvSpPr txBox="1"/>
          <p:nvPr/>
        </p:nvSpPr>
        <p:spPr>
          <a:xfrm>
            <a:off x="401439" y="5066740"/>
            <a:ext cx="8560742" cy="1446550"/>
          </a:xfrm>
          <a:prstGeom prst="rect">
            <a:avLst/>
          </a:prstGeom>
          <a:noFill/>
        </p:spPr>
        <p:txBody>
          <a:bodyPr wrap="square" rtlCol="0">
            <a:spAutoFit/>
          </a:bodyPr>
          <a:lstStyle/>
          <a:p>
            <a:r>
              <a:rPr lang="en-GB" b="0" dirty="0"/>
              <a:t>Instead asking each node for count the distinct user BUT asking each node for a list of distinct users on that node. Each node will find the list and send a large list back to leader node. The leader sum up at the end</a:t>
            </a:r>
          </a:p>
        </p:txBody>
      </p:sp>
      <p:pic>
        <p:nvPicPr>
          <p:cNvPr id="10" name="Picture 9">
            <a:extLst>
              <a:ext uri="{FF2B5EF4-FFF2-40B4-BE49-F238E27FC236}">
                <a16:creationId xmlns:a16="http://schemas.microsoft.com/office/drawing/2014/main" id="{697CEDB6-B431-42F7-9EAE-FE580C5B2796}"/>
              </a:ext>
            </a:extLst>
          </p:cNvPr>
          <p:cNvPicPr>
            <a:picLocks noChangeAspect="1"/>
          </p:cNvPicPr>
          <p:nvPr/>
        </p:nvPicPr>
        <p:blipFill rotWithShape="1">
          <a:blip r:embed="rId5"/>
          <a:srcRect t="12148"/>
          <a:stretch/>
        </p:blipFill>
        <p:spPr>
          <a:xfrm>
            <a:off x="6097752" y="1628799"/>
            <a:ext cx="2072820" cy="3363503"/>
          </a:xfrm>
          <a:prstGeom prst="rect">
            <a:avLst/>
          </a:prstGeom>
        </p:spPr>
      </p:pic>
      <p:sp>
        <p:nvSpPr>
          <p:cNvPr id="5" name="Footer Placeholder 4">
            <a:extLst>
              <a:ext uri="{FF2B5EF4-FFF2-40B4-BE49-F238E27FC236}">
                <a16:creationId xmlns:a16="http://schemas.microsoft.com/office/drawing/2014/main" id="{4CCF8E18-6815-6118-8C75-A3CEF4640757}"/>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888251027"/>
      </p:ext>
    </p:extLst>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A4FF5F-9222-429A-B239-D708EB859733}"/>
              </a:ext>
            </a:extLst>
          </p:cNvPr>
          <p:cNvSpPr>
            <a:spLocks noGrp="1"/>
          </p:cNvSpPr>
          <p:nvPr>
            <p:ph type="title"/>
          </p:nvPr>
        </p:nvSpPr>
        <p:spPr>
          <a:xfrm>
            <a:off x="914400" y="304800"/>
            <a:ext cx="7696200" cy="838200"/>
          </a:xfrm>
        </p:spPr>
        <p:txBody>
          <a:bodyPr/>
          <a:lstStyle/>
          <a:p>
            <a:r>
              <a:rPr lang="en-GB" b="1" dirty="0"/>
              <a:t>Two Paradigm of DDBMS</a:t>
            </a:r>
          </a:p>
        </p:txBody>
      </p:sp>
      <p:sp>
        <p:nvSpPr>
          <p:cNvPr id="6" name="Content Placeholder 5">
            <a:extLst>
              <a:ext uri="{FF2B5EF4-FFF2-40B4-BE49-F238E27FC236}">
                <a16:creationId xmlns:a16="http://schemas.microsoft.com/office/drawing/2014/main" id="{DA8D3823-F7B0-4083-9F98-AD9589A574A6}"/>
              </a:ext>
            </a:extLst>
          </p:cNvPr>
          <p:cNvSpPr>
            <a:spLocks noGrp="1"/>
          </p:cNvSpPr>
          <p:nvPr>
            <p:ph idx="1"/>
          </p:nvPr>
        </p:nvSpPr>
        <p:spPr/>
        <p:txBody>
          <a:bodyPr/>
          <a:lstStyle/>
          <a:p>
            <a:r>
              <a:rPr lang="en-GB" dirty="0"/>
              <a:t>High-Availability databases (Mission-critical)</a:t>
            </a:r>
          </a:p>
          <a:p>
            <a:pPr lvl="1">
              <a:buFont typeface="Wingdings" panose="05000000000000000000" pitchFamily="2" charset="2"/>
              <a:buChar char="Ø"/>
            </a:pPr>
            <a:r>
              <a:rPr lang="en-GB" sz="2400" dirty="0"/>
              <a:t>Make redundant copies of the data on different nodes</a:t>
            </a:r>
          </a:p>
          <a:p>
            <a:pPr lvl="1">
              <a:buFont typeface="Wingdings" panose="05000000000000000000" pitchFamily="2" charset="2"/>
              <a:buChar char="Ø"/>
            </a:pPr>
            <a:r>
              <a:rPr lang="en-GB" sz="2400" dirty="0"/>
              <a:t>Fault tolerant-if individual nodes break or fall out of the contact, queries can still complete</a:t>
            </a:r>
          </a:p>
          <a:p>
            <a:pPr lvl="1">
              <a:buFont typeface="Wingdings" panose="05000000000000000000" pitchFamily="2" charset="2"/>
              <a:buChar char="Ø"/>
            </a:pPr>
            <a:r>
              <a:rPr lang="en-GB" sz="2400" dirty="0"/>
              <a:t>Reduce dependency on any one piece of hardware</a:t>
            </a:r>
            <a:endParaRPr lang="en-GB" dirty="0"/>
          </a:p>
          <a:p>
            <a:r>
              <a:rPr lang="en-GB" dirty="0"/>
              <a:t>High-Consumption databases (Big-compute) </a:t>
            </a:r>
          </a:p>
          <a:p>
            <a:pPr lvl="1"/>
            <a:r>
              <a:rPr lang="en-GB" sz="2400" dirty="0"/>
              <a:t>Split (or “shard”) the data across different nodes</a:t>
            </a:r>
          </a:p>
          <a:p>
            <a:pPr lvl="1"/>
            <a:r>
              <a:rPr lang="en-GB" sz="2400" dirty="0"/>
              <a:t>Each node executes the query against a subset of the data</a:t>
            </a:r>
          </a:p>
          <a:p>
            <a:pPr lvl="1"/>
            <a:r>
              <a:rPr lang="en-GB" sz="2400" dirty="0"/>
              <a:t>The results are combined at the end</a:t>
            </a:r>
            <a:endParaRPr lang="en-GB" dirty="0"/>
          </a:p>
        </p:txBody>
      </p:sp>
      <p:sp>
        <p:nvSpPr>
          <p:cNvPr id="2" name="Footer Placeholder 1">
            <a:extLst>
              <a:ext uri="{FF2B5EF4-FFF2-40B4-BE49-F238E27FC236}">
                <a16:creationId xmlns:a16="http://schemas.microsoft.com/office/drawing/2014/main" id="{C5154A07-1DD0-E02B-A90A-9BC6110B93D6}"/>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391922302"/>
      </p:ext>
    </p:extLst>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 calcmode="lin" valueType="num">
                                      <p:cBhvr additive="base">
                                        <p:cTn id="2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 calcmode="lin" valueType="num">
                                      <p:cBhvr additive="base">
                                        <p:cTn id="31"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 calcmode="lin" valueType="num">
                                      <p:cBhvr additive="base">
                                        <p:cTn id="37"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986F7-7FA8-45DF-8E14-6E1D10B7EC75}"/>
              </a:ext>
            </a:extLst>
          </p:cNvPr>
          <p:cNvSpPr>
            <a:spLocks noGrp="1"/>
          </p:cNvSpPr>
          <p:nvPr>
            <p:ph type="title"/>
          </p:nvPr>
        </p:nvSpPr>
        <p:spPr/>
        <p:txBody>
          <a:bodyPr/>
          <a:lstStyle/>
          <a:p>
            <a:r>
              <a:rPr lang="en-GB" dirty="0"/>
              <a:t>Quires processing </a:t>
            </a:r>
          </a:p>
        </p:txBody>
      </p:sp>
      <p:sp>
        <p:nvSpPr>
          <p:cNvPr id="3" name="Slide Number Placeholder 2">
            <a:extLst>
              <a:ext uri="{FF2B5EF4-FFF2-40B4-BE49-F238E27FC236}">
                <a16:creationId xmlns:a16="http://schemas.microsoft.com/office/drawing/2014/main" id="{31CD6957-147A-4B1E-B2CD-3B41C39CB5CB}"/>
              </a:ext>
            </a:extLst>
          </p:cNvPr>
          <p:cNvSpPr>
            <a:spLocks noGrp="1"/>
          </p:cNvSpPr>
          <p:nvPr>
            <p:ph type="sldNum" sz="quarter" idx="4294967295"/>
          </p:nvPr>
        </p:nvSpPr>
        <p:spPr>
          <a:xfrm>
            <a:off x="8316416" y="6309320"/>
            <a:ext cx="693440" cy="365125"/>
          </a:xfrm>
          <a:prstGeom prst="rect">
            <a:avLst/>
          </a:prstGeom>
        </p:spPr>
        <p:txBody>
          <a:bodyPr/>
          <a:lstStyle/>
          <a:p>
            <a:fld id="{1FE94096-8B11-41EB-80B5-DD8FE5EAB4C7}" type="slidenum">
              <a:rPr lang="en-US" altLang="en-US" smtClean="0"/>
              <a:pPr/>
              <a:t>62</a:t>
            </a:fld>
            <a:endParaRPr lang="en-US" altLang="en-US"/>
          </a:p>
        </p:txBody>
      </p:sp>
      <p:pic>
        <p:nvPicPr>
          <p:cNvPr id="5" name="Picture 4">
            <a:extLst>
              <a:ext uri="{FF2B5EF4-FFF2-40B4-BE49-F238E27FC236}">
                <a16:creationId xmlns:a16="http://schemas.microsoft.com/office/drawing/2014/main" id="{DA250069-5518-40F9-B483-E331931D45DB}"/>
              </a:ext>
            </a:extLst>
          </p:cNvPr>
          <p:cNvPicPr>
            <a:picLocks noChangeAspect="1"/>
          </p:cNvPicPr>
          <p:nvPr/>
        </p:nvPicPr>
        <p:blipFill>
          <a:blip r:embed="rId2"/>
          <a:stretch>
            <a:fillRect/>
          </a:stretch>
        </p:blipFill>
        <p:spPr>
          <a:xfrm>
            <a:off x="457200" y="1421042"/>
            <a:ext cx="5410200" cy="4627698"/>
          </a:xfrm>
          <a:prstGeom prst="rect">
            <a:avLst/>
          </a:prstGeom>
        </p:spPr>
      </p:pic>
      <p:sp>
        <p:nvSpPr>
          <p:cNvPr id="7" name="Multiplication Sign 6">
            <a:extLst>
              <a:ext uri="{FF2B5EF4-FFF2-40B4-BE49-F238E27FC236}">
                <a16:creationId xmlns:a16="http://schemas.microsoft.com/office/drawing/2014/main" id="{30702116-D714-406D-81EF-E410F485EC93}"/>
              </a:ext>
            </a:extLst>
          </p:cNvPr>
          <p:cNvSpPr/>
          <p:nvPr/>
        </p:nvSpPr>
        <p:spPr bwMode="auto">
          <a:xfrm>
            <a:off x="5029393" y="3352800"/>
            <a:ext cx="733628" cy="685800"/>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
        <p:nvSpPr>
          <p:cNvPr id="8" name="TextBox 7">
            <a:extLst>
              <a:ext uri="{FF2B5EF4-FFF2-40B4-BE49-F238E27FC236}">
                <a16:creationId xmlns:a16="http://schemas.microsoft.com/office/drawing/2014/main" id="{7C993E78-06AE-4629-866B-37041D9CDE76}"/>
              </a:ext>
            </a:extLst>
          </p:cNvPr>
          <p:cNvSpPr txBox="1"/>
          <p:nvPr/>
        </p:nvSpPr>
        <p:spPr>
          <a:xfrm>
            <a:off x="5791200" y="3511034"/>
            <a:ext cx="1967205" cy="369332"/>
          </a:xfrm>
          <a:prstGeom prst="rect">
            <a:avLst/>
          </a:prstGeom>
          <a:noFill/>
        </p:spPr>
        <p:txBody>
          <a:bodyPr wrap="none" rtlCol="0">
            <a:spAutoFit/>
          </a:bodyPr>
          <a:lstStyle/>
          <a:p>
            <a:r>
              <a:rPr lang="en-GB" dirty="0">
                <a:solidFill>
                  <a:srgbClr val="C00000"/>
                </a:solidFill>
              </a:rPr>
              <a:t>Hard Disk Failure</a:t>
            </a:r>
          </a:p>
        </p:txBody>
      </p:sp>
      <p:sp>
        <p:nvSpPr>
          <p:cNvPr id="9" name="Multiplication Sign 8">
            <a:extLst>
              <a:ext uri="{FF2B5EF4-FFF2-40B4-BE49-F238E27FC236}">
                <a16:creationId xmlns:a16="http://schemas.microsoft.com/office/drawing/2014/main" id="{B349761F-999E-4E90-AC96-2CA41FB47C2C}"/>
              </a:ext>
            </a:extLst>
          </p:cNvPr>
          <p:cNvSpPr/>
          <p:nvPr/>
        </p:nvSpPr>
        <p:spPr bwMode="auto">
          <a:xfrm>
            <a:off x="3014167" y="3723388"/>
            <a:ext cx="733628" cy="685800"/>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
        <p:nvSpPr>
          <p:cNvPr id="10" name="TextBox 9">
            <a:extLst>
              <a:ext uri="{FF2B5EF4-FFF2-40B4-BE49-F238E27FC236}">
                <a16:creationId xmlns:a16="http://schemas.microsoft.com/office/drawing/2014/main" id="{9F1B3A8F-EBF5-4F1D-B6CE-C12754C08060}"/>
              </a:ext>
            </a:extLst>
          </p:cNvPr>
          <p:cNvSpPr txBox="1"/>
          <p:nvPr/>
        </p:nvSpPr>
        <p:spPr>
          <a:xfrm>
            <a:off x="2514600" y="4496731"/>
            <a:ext cx="1851789" cy="369332"/>
          </a:xfrm>
          <a:prstGeom prst="rect">
            <a:avLst/>
          </a:prstGeom>
          <a:noFill/>
        </p:spPr>
        <p:txBody>
          <a:bodyPr wrap="none" rtlCol="0">
            <a:spAutoFit/>
          </a:bodyPr>
          <a:lstStyle/>
          <a:p>
            <a:r>
              <a:rPr lang="en-GB" dirty="0">
                <a:solidFill>
                  <a:srgbClr val="C00000"/>
                </a:solidFill>
              </a:rPr>
              <a:t>Network Outage</a:t>
            </a:r>
          </a:p>
        </p:txBody>
      </p:sp>
      <p:sp>
        <p:nvSpPr>
          <p:cNvPr id="12" name="TextBox 11">
            <a:extLst>
              <a:ext uri="{FF2B5EF4-FFF2-40B4-BE49-F238E27FC236}">
                <a16:creationId xmlns:a16="http://schemas.microsoft.com/office/drawing/2014/main" id="{EBADF1EA-676A-4E61-9083-85489107B7BA}"/>
              </a:ext>
            </a:extLst>
          </p:cNvPr>
          <p:cNvSpPr txBox="1"/>
          <p:nvPr/>
        </p:nvSpPr>
        <p:spPr>
          <a:xfrm>
            <a:off x="5715000" y="1661473"/>
            <a:ext cx="1738605" cy="646331"/>
          </a:xfrm>
          <a:prstGeom prst="rect">
            <a:avLst/>
          </a:prstGeom>
          <a:noFill/>
        </p:spPr>
        <p:txBody>
          <a:bodyPr wrap="square" rtlCol="0">
            <a:spAutoFit/>
          </a:bodyPr>
          <a:lstStyle/>
          <a:p>
            <a:r>
              <a:rPr lang="en-GB" b="1" dirty="0">
                <a:solidFill>
                  <a:srgbClr val="00B050"/>
                </a:solidFill>
              </a:rPr>
              <a:t>Query can still complete</a:t>
            </a:r>
          </a:p>
        </p:txBody>
      </p:sp>
      <p:sp>
        <p:nvSpPr>
          <p:cNvPr id="13" name="TextBox 12">
            <a:extLst>
              <a:ext uri="{FF2B5EF4-FFF2-40B4-BE49-F238E27FC236}">
                <a16:creationId xmlns:a16="http://schemas.microsoft.com/office/drawing/2014/main" id="{CA58A133-D703-4099-A0DA-EE44781063FE}"/>
              </a:ext>
            </a:extLst>
          </p:cNvPr>
          <p:cNvSpPr txBox="1"/>
          <p:nvPr/>
        </p:nvSpPr>
        <p:spPr>
          <a:xfrm>
            <a:off x="6096000" y="5029200"/>
            <a:ext cx="2895600" cy="923330"/>
          </a:xfrm>
          <a:prstGeom prst="rect">
            <a:avLst/>
          </a:prstGeom>
          <a:noFill/>
        </p:spPr>
        <p:txBody>
          <a:bodyPr wrap="square" rtlCol="0">
            <a:spAutoFit/>
          </a:bodyPr>
          <a:lstStyle/>
          <a:p>
            <a:r>
              <a:rPr lang="en-GB" dirty="0"/>
              <a:t>Two down and one available the query can still be completed.</a:t>
            </a:r>
          </a:p>
        </p:txBody>
      </p:sp>
      <p:sp>
        <p:nvSpPr>
          <p:cNvPr id="4" name="Footer Placeholder 3">
            <a:extLst>
              <a:ext uri="{FF2B5EF4-FFF2-40B4-BE49-F238E27FC236}">
                <a16:creationId xmlns:a16="http://schemas.microsoft.com/office/drawing/2014/main" id="{2C691912-12EA-ECF3-6ADB-3A01C6AD6937}"/>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706945186"/>
      </p:ext>
    </p:extLst>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7" presetClass="emph" presetSubtype="0" fill="remove" grpId="0" nodeType="clickEffect">
                                  <p:stCondLst>
                                    <p:cond delay="0"/>
                                  </p:stCondLst>
                                  <p:childTnLst>
                                    <p:animClr clrSpc="rgb" dir="cw">
                                      <p:cBhvr override="childStyle">
                                        <p:cTn id="16" dur="250" autoRev="1" fill="remove"/>
                                        <p:tgtEl>
                                          <p:spTgt spid="7"/>
                                        </p:tgtEl>
                                        <p:attrNameLst>
                                          <p:attrName>style.color</p:attrName>
                                        </p:attrNameLst>
                                      </p:cBhvr>
                                      <p:to>
                                        <a:schemeClr val="bg1"/>
                                      </p:to>
                                    </p:animClr>
                                    <p:animClr clrSpc="rgb" dir="cw">
                                      <p:cBhvr>
                                        <p:cTn id="17" dur="250" autoRev="1" fill="remove"/>
                                        <p:tgtEl>
                                          <p:spTgt spid="7"/>
                                        </p:tgtEl>
                                        <p:attrNameLst>
                                          <p:attrName>fillcolor</p:attrName>
                                        </p:attrNameLst>
                                      </p:cBhvr>
                                      <p:to>
                                        <a:schemeClr val="bg1"/>
                                      </p:to>
                                    </p:animClr>
                                    <p:set>
                                      <p:cBhvr>
                                        <p:cTn id="18" dur="250" autoRev="1" fill="remove"/>
                                        <p:tgtEl>
                                          <p:spTgt spid="7"/>
                                        </p:tgtEl>
                                        <p:attrNameLst>
                                          <p:attrName>fill.type</p:attrName>
                                        </p:attrNameLst>
                                      </p:cBhvr>
                                      <p:to>
                                        <p:strVal val="solid"/>
                                      </p:to>
                                    </p:set>
                                    <p:set>
                                      <p:cBhvr>
                                        <p:cTn id="19" dur="250" autoRev="1" fill="remove"/>
                                        <p:tgtEl>
                                          <p:spTgt spid="7"/>
                                        </p:tgtEl>
                                        <p:attrNameLst>
                                          <p:attrName>fill.on</p:attrName>
                                        </p:attrNameLst>
                                      </p:cBhvr>
                                      <p:to>
                                        <p:strVal val="true"/>
                                      </p:to>
                                    </p:set>
                                  </p:childTnLst>
                                </p:cTn>
                              </p:par>
                              <p:par>
                                <p:cTn id="20" presetID="27" presetClass="emph" presetSubtype="0" fill="remove" grpId="0" nodeType="withEffect">
                                  <p:stCondLst>
                                    <p:cond delay="0"/>
                                  </p:stCondLst>
                                  <p:childTnLst>
                                    <p:animClr clrSpc="rgb" dir="cw">
                                      <p:cBhvr override="childStyle">
                                        <p:cTn id="21" dur="250" autoRev="1" fill="remove"/>
                                        <p:tgtEl>
                                          <p:spTgt spid="8"/>
                                        </p:tgtEl>
                                        <p:attrNameLst>
                                          <p:attrName>style.color</p:attrName>
                                        </p:attrNameLst>
                                      </p:cBhvr>
                                      <p:to>
                                        <a:schemeClr val="bg1"/>
                                      </p:to>
                                    </p:animClr>
                                    <p:animClr clrSpc="rgb" dir="cw">
                                      <p:cBhvr>
                                        <p:cTn id="22" dur="250" autoRev="1" fill="remove"/>
                                        <p:tgtEl>
                                          <p:spTgt spid="8"/>
                                        </p:tgtEl>
                                        <p:attrNameLst>
                                          <p:attrName>fillcolor</p:attrName>
                                        </p:attrNameLst>
                                      </p:cBhvr>
                                      <p:to>
                                        <a:schemeClr val="bg1"/>
                                      </p:to>
                                    </p:animClr>
                                    <p:set>
                                      <p:cBhvr>
                                        <p:cTn id="23" dur="250" autoRev="1" fill="remove"/>
                                        <p:tgtEl>
                                          <p:spTgt spid="8"/>
                                        </p:tgtEl>
                                        <p:attrNameLst>
                                          <p:attrName>fill.type</p:attrName>
                                        </p:attrNameLst>
                                      </p:cBhvr>
                                      <p:to>
                                        <p:strVal val="solid"/>
                                      </p:to>
                                    </p:set>
                                    <p:set>
                                      <p:cBhvr>
                                        <p:cTn id="24" dur="250" autoRev="1" fill="remove"/>
                                        <p:tgtEl>
                                          <p:spTgt spid="8"/>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7" presetClass="emph" presetSubtype="0" fill="remove" grpId="1" nodeType="clickEffect">
                                  <p:stCondLst>
                                    <p:cond delay="0"/>
                                  </p:stCondLst>
                                  <p:childTnLst>
                                    <p:animClr clrSpc="rgb" dir="cw">
                                      <p:cBhvr override="childStyle">
                                        <p:cTn id="38" dur="250" autoRev="1" fill="remove"/>
                                        <p:tgtEl>
                                          <p:spTgt spid="9"/>
                                        </p:tgtEl>
                                        <p:attrNameLst>
                                          <p:attrName>style.color</p:attrName>
                                        </p:attrNameLst>
                                      </p:cBhvr>
                                      <p:to>
                                        <a:schemeClr val="bg1"/>
                                      </p:to>
                                    </p:animClr>
                                    <p:animClr clrSpc="rgb" dir="cw">
                                      <p:cBhvr>
                                        <p:cTn id="39" dur="250" autoRev="1" fill="remove"/>
                                        <p:tgtEl>
                                          <p:spTgt spid="9"/>
                                        </p:tgtEl>
                                        <p:attrNameLst>
                                          <p:attrName>fillcolor</p:attrName>
                                        </p:attrNameLst>
                                      </p:cBhvr>
                                      <p:to>
                                        <a:schemeClr val="bg1"/>
                                      </p:to>
                                    </p:animClr>
                                    <p:set>
                                      <p:cBhvr>
                                        <p:cTn id="40" dur="250" autoRev="1" fill="remove"/>
                                        <p:tgtEl>
                                          <p:spTgt spid="9"/>
                                        </p:tgtEl>
                                        <p:attrNameLst>
                                          <p:attrName>fill.type</p:attrName>
                                        </p:attrNameLst>
                                      </p:cBhvr>
                                      <p:to>
                                        <p:strVal val="solid"/>
                                      </p:to>
                                    </p:set>
                                    <p:set>
                                      <p:cBhvr>
                                        <p:cTn id="41" dur="250" autoRev="1" fill="remove"/>
                                        <p:tgtEl>
                                          <p:spTgt spid="9"/>
                                        </p:tgtEl>
                                        <p:attrNameLst>
                                          <p:attrName>fill.on</p:attrName>
                                        </p:attrNameLst>
                                      </p:cBhvr>
                                      <p:to>
                                        <p:strVal val="true"/>
                                      </p:to>
                                    </p:set>
                                  </p:childTnLst>
                                </p:cTn>
                              </p:par>
                              <p:par>
                                <p:cTn id="42" presetID="27" presetClass="emph" presetSubtype="0" fill="remove" grpId="1" nodeType="withEffect">
                                  <p:stCondLst>
                                    <p:cond delay="0"/>
                                  </p:stCondLst>
                                  <p:childTnLst>
                                    <p:animClr clrSpc="rgb" dir="cw">
                                      <p:cBhvr override="childStyle">
                                        <p:cTn id="43" dur="250" autoRev="1" fill="remove"/>
                                        <p:tgtEl>
                                          <p:spTgt spid="10"/>
                                        </p:tgtEl>
                                        <p:attrNameLst>
                                          <p:attrName>style.color</p:attrName>
                                        </p:attrNameLst>
                                      </p:cBhvr>
                                      <p:to>
                                        <a:schemeClr val="bg1"/>
                                      </p:to>
                                    </p:animClr>
                                    <p:animClr clrSpc="rgb" dir="cw">
                                      <p:cBhvr>
                                        <p:cTn id="44" dur="250" autoRev="1" fill="remove"/>
                                        <p:tgtEl>
                                          <p:spTgt spid="10"/>
                                        </p:tgtEl>
                                        <p:attrNameLst>
                                          <p:attrName>fillcolor</p:attrName>
                                        </p:attrNameLst>
                                      </p:cBhvr>
                                      <p:to>
                                        <a:schemeClr val="bg1"/>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p:bldP spid="8" grpId="1"/>
      <p:bldP spid="9" grpId="0" animBg="1"/>
      <p:bldP spid="9" grpId="1" animBg="1"/>
      <p:bldP spid="10" grpId="0"/>
      <p:bldP spid="10" grpId="1"/>
      <p:bldP spid="12" grpId="0"/>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DB4B7-A439-4C6B-B326-A146A65758A0}"/>
              </a:ext>
            </a:extLst>
          </p:cNvPr>
          <p:cNvSpPr>
            <a:spLocks noGrp="1"/>
          </p:cNvSpPr>
          <p:nvPr>
            <p:ph type="title"/>
          </p:nvPr>
        </p:nvSpPr>
        <p:spPr/>
        <p:txBody>
          <a:bodyPr/>
          <a:lstStyle/>
          <a:p>
            <a:r>
              <a:rPr lang="en-GB" dirty="0"/>
              <a:t>Big-Compute Databases</a:t>
            </a:r>
          </a:p>
        </p:txBody>
      </p:sp>
      <p:pic>
        <p:nvPicPr>
          <p:cNvPr id="6" name="Content Placeholder 5">
            <a:extLst>
              <a:ext uri="{FF2B5EF4-FFF2-40B4-BE49-F238E27FC236}">
                <a16:creationId xmlns:a16="http://schemas.microsoft.com/office/drawing/2014/main" id="{A0BEF172-12FF-4981-AAA8-5C6934CB5DD3}"/>
              </a:ext>
            </a:extLst>
          </p:cNvPr>
          <p:cNvPicPr>
            <a:picLocks noGrp="1" noChangeAspect="1"/>
          </p:cNvPicPr>
          <p:nvPr>
            <p:ph idx="1"/>
          </p:nvPr>
        </p:nvPicPr>
        <p:blipFill rotWithShape="1">
          <a:blip r:embed="rId2"/>
          <a:srcRect t="17919" r="147"/>
          <a:stretch/>
        </p:blipFill>
        <p:spPr>
          <a:xfrm>
            <a:off x="609600" y="1626951"/>
            <a:ext cx="7162800" cy="3886200"/>
          </a:xfrm>
        </p:spPr>
      </p:pic>
      <p:sp>
        <p:nvSpPr>
          <p:cNvPr id="4" name="Slide Number Placeholder 3">
            <a:extLst>
              <a:ext uri="{FF2B5EF4-FFF2-40B4-BE49-F238E27FC236}">
                <a16:creationId xmlns:a16="http://schemas.microsoft.com/office/drawing/2014/main" id="{E60DDBAB-A66D-49A3-861F-CF162CD825BF}"/>
              </a:ext>
            </a:extLst>
          </p:cNvPr>
          <p:cNvSpPr>
            <a:spLocks noGrp="1"/>
          </p:cNvSpPr>
          <p:nvPr>
            <p:ph type="sldNum" sz="quarter" idx="10"/>
          </p:nvPr>
        </p:nvSpPr>
        <p:spPr bwMode="auto">
          <a:xfrm>
            <a:off x="8229600" y="6248400"/>
            <a:ext cx="4572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fld id="{AA17DE20-24D1-416C-8D03-C48A4C63F4EC}" type="slidenum">
              <a:rPr lang="en-US" altLang="en-US" smtClean="0"/>
              <a:pPr/>
              <a:t>63</a:t>
            </a:fld>
            <a:endParaRPr lang="en-US" altLang="en-US"/>
          </a:p>
        </p:txBody>
      </p:sp>
      <p:pic>
        <p:nvPicPr>
          <p:cNvPr id="8" name="Picture 7">
            <a:extLst>
              <a:ext uri="{FF2B5EF4-FFF2-40B4-BE49-F238E27FC236}">
                <a16:creationId xmlns:a16="http://schemas.microsoft.com/office/drawing/2014/main" id="{04FBFE6C-1712-4DED-87A0-CC5EEE031770}"/>
              </a:ext>
            </a:extLst>
          </p:cNvPr>
          <p:cNvPicPr>
            <a:picLocks noChangeAspect="1"/>
          </p:cNvPicPr>
          <p:nvPr/>
        </p:nvPicPr>
        <p:blipFill>
          <a:blip r:embed="rId3"/>
          <a:stretch>
            <a:fillRect/>
          </a:stretch>
        </p:blipFill>
        <p:spPr>
          <a:xfrm>
            <a:off x="7848600" y="1305058"/>
            <a:ext cx="1251333" cy="1435957"/>
          </a:xfrm>
          <a:prstGeom prst="rect">
            <a:avLst/>
          </a:prstGeom>
        </p:spPr>
      </p:pic>
      <p:sp>
        <p:nvSpPr>
          <p:cNvPr id="13" name="TextBox 12">
            <a:extLst>
              <a:ext uri="{FF2B5EF4-FFF2-40B4-BE49-F238E27FC236}">
                <a16:creationId xmlns:a16="http://schemas.microsoft.com/office/drawing/2014/main" id="{8BF1E0D3-C563-4FCF-88B7-E6491C08C03C}"/>
              </a:ext>
            </a:extLst>
          </p:cNvPr>
          <p:cNvSpPr txBox="1"/>
          <p:nvPr/>
        </p:nvSpPr>
        <p:spPr>
          <a:xfrm>
            <a:off x="762000" y="5880797"/>
            <a:ext cx="6858000" cy="646331"/>
          </a:xfrm>
          <a:prstGeom prst="rect">
            <a:avLst/>
          </a:prstGeom>
          <a:noFill/>
        </p:spPr>
        <p:txBody>
          <a:bodyPr wrap="square" rtlCol="0">
            <a:spAutoFit/>
          </a:bodyPr>
          <a:lstStyle/>
          <a:p>
            <a:r>
              <a:rPr lang="en-GB" dirty="0"/>
              <a:t>Data are split (shard) and stored in each node (1/3)</a:t>
            </a:r>
          </a:p>
          <a:p>
            <a:r>
              <a:rPr lang="en-GB" dirty="0"/>
              <a:t>There is no overlapping (data are distinct) </a:t>
            </a:r>
          </a:p>
        </p:txBody>
      </p:sp>
      <p:pic>
        <p:nvPicPr>
          <p:cNvPr id="5" name="Picture 4">
            <a:extLst>
              <a:ext uri="{FF2B5EF4-FFF2-40B4-BE49-F238E27FC236}">
                <a16:creationId xmlns:a16="http://schemas.microsoft.com/office/drawing/2014/main" id="{A917530A-9A1A-413F-AE87-17F740ED0827}"/>
              </a:ext>
            </a:extLst>
          </p:cNvPr>
          <p:cNvPicPr>
            <a:picLocks noChangeAspect="1"/>
          </p:cNvPicPr>
          <p:nvPr/>
        </p:nvPicPr>
        <p:blipFill>
          <a:blip r:embed="rId4"/>
          <a:stretch>
            <a:fillRect/>
          </a:stretch>
        </p:blipFill>
        <p:spPr>
          <a:xfrm>
            <a:off x="7848601" y="2914530"/>
            <a:ext cx="1251332" cy="1494047"/>
          </a:xfrm>
          <a:prstGeom prst="rect">
            <a:avLst/>
          </a:prstGeom>
        </p:spPr>
      </p:pic>
      <p:pic>
        <p:nvPicPr>
          <p:cNvPr id="9" name="Picture 8">
            <a:extLst>
              <a:ext uri="{FF2B5EF4-FFF2-40B4-BE49-F238E27FC236}">
                <a16:creationId xmlns:a16="http://schemas.microsoft.com/office/drawing/2014/main" id="{B93FE2F6-1E53-46F5-83C1-3AC93E8281E3}"/>
              </a:ext>
            </a:extLst>
          </p:cNvPr>
          <p:cNvPicPr>
            <a:picLocks noChangeAspect="1"/>
          </p:cNvPicPr>
          <p:nvPr/>
        </p:nvPicPr>
        <p:blipFill>
          <a:blip r:embed="rId5"/>
          <a:stretch>
            <a:fillRect/>
          </a:stretch>
        </p:blipFill>
        <p:spPr>
          <a:xfrm>
            <a:off x="7842790" y="4580838"/>
            <a:ext cx="1257143" cy="1295095"/>
          </a:xfrm>
          <a:prstGeom prst="rect">
            <a:avLst/>
          </a:prstGeom>
        </p:spPr>
      </p:pic>
      <p:sp>
        <p:nvSpPr>
          <p:cNvPr id="3" name="Footer Placeholder 2">
            <a:extLst>
              <a:ext uri="{FF2B5EF4-FFF2-40B4-BE49-F238E27FC236}">
                <a16:creationId xmlns:a16="http://schemas.microsoft.com/office/drawing/2014/main" id="{4C936C21-217E-B6BA-AA92-17F54CAD7BA0}"/>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505449899"/>
      </p:ext>
    </p:extLst>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68818-8D42-4C2B-82A7-DE6C98EEC24E}"/>
              </a:ext>
            </a:extLst>
          </p:cNvPr>
          <p:cNvSpPr>
            <a:spLocks noGrp="1"/>
          </p:cNvSpPr>
          <p:nvPr>
            <p:ph type="title"/>
          </p:nvPr>
        </p:nvSpPr>
        <p:spPr>
          <a:xfrm>
            <a:off x="1066800" y="301625"/>
            <a:ext cx="8077200" cy="838200"/>
          </a:xfrm>
        </p:spPr>
        <p:txBody>
          <a:bodyPr/>
          <a:lstStyle/>
          <a:p>
            <a:r>
              <a:rPr lang="en-GB" dirty="0"/>
              <a:t>Response query by split and combine </a:t>
            </a:r>
          </a:p>
        </p:txBody>
      </p:sp>
      <p:sp>
        <p:nvSpPr>
          <p:cNvPr id="3" name="Content Placeholder 2">
            <a:extLst>
              <a:ext uri="{FF2B5EF4-FFF2-40B4-BE49-F238E27FC236}">
                <a16:creationId xmlns:a16="http://schemas.microsoft.com/office/drawing/2014/main" id="{288811EA-B47D-476E-97DD-7A7070E900C9}"/>
              </a:ext>
            </a:extLst>
          </p:cNvPr>
          <p:cNvSpPr>
            <a:spLocks noGrp="1"/>
          </p:cNvSpPr>
          <p:nvPr>
            <p:ph idx="1"/>
          </p:nvPr>
        </p:nvSpPr>
        <p:spPr>
          <a:xfrm>
            <a:off x="486383" y="5536591"/>
            <a:ext cx="6629400" cy="838200"/>
          </a:xfrm>
        </p:spPr>
        <p:txBody>
          <a:bodyPr/>
          <a:lstStyle/>
          <a:p>
            <a:r>
              <a:rPr lang="en-GB" dirty="0"/>
              <a:t>Send the same query to each node</a:t>
            </a:r>
          </a:p>
        </p:txBody>
      </p:sp>
      <p:sp>
        <p:nvSpPr>
          <p:cNvPr id="4" name="Slide Number Placeholder 3">
            <a:extLst>
              <a:ext uri="{FF2B5EF4-FFF2-40B4-BE49-F238E27FC236}">
                <a16:creationId xmlns:a16="http://schemas.microsoft.com/office/drawing/2014/main" id="{DFECE587-7DB2-4A7D-833F-B7F7966012FC}"/>
              </a:ext>
            </a:extLst>
          </p:cNvPr>
          <p:cNvSpPr>
            <a:spLocks noGrp="1"/>
          </p:cNvSpPr>
          <p:nvPr>
            <p:ph type="sldNum" sz="quarter" idx="10"/>
          </p:nvPr>
        </p:nvSpPr>
        <p:spPr bwMode="auto">
          <a:xfrm>
            <a:off x="8229600" y="6248400"/>
            <a:ext cx="4572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fld id="{AA17DE20-24D1-416C-8D03-C48A4C63F4EC}" type="slidenum">
              <a:rPr lang="en-US" altLang="en-US" smtClean="0"/>
              <a:pPr/>
              <a:t>64</a:t>
            </a:fld>
            <a:endParaRPr lang="en-US" altLang="en-US"/>
          </a:p>
        </p:txBody>
      </p:sp>
      <p:pic>
        <p:nvPicPr>
          <p:cNvPr id="6" name="Picture 5">
            <a:extLst>
              <a:ext uri="{FF2B5EF4-FFF2-40B4-BE49-F238E27FC236}">
                <a16:creationId xmlns:a16="http://schemas.microsoft.com/office/drawing/2014/main" id="{57CCD0B9-2C86-4D4A-ABD5-D690BDD6C8DB}"/>
              </a:ext>
            </a:extLst>
          </p:cNvPr>
          <p:cNvPicPr>
            <a:picLocks noChangeAspect="1"/>
          </p:cNvPicPr>
          <p:nvPr/>
        </p:nvPicPr>
        <p:blipFill>
          <a:blip r:embed="rId2"/>
          <a:stretch>
            <a:fillRect/>
          </a:stretch>
        </p:blipFill>
        <p:spPr>
          <a:xfrm>
            <a:off x="609600" y="1597637"/>
            <a:ext cx="6243433" cy="3662725"/>
          </a:xfrm>
          <a:prstGeom prst="rect">
            <a:avLst/>
          </a:prstGeom>
        </p:spPr>
      </p:pic>
      <p:sp>
        <p:nvSpPr>
          <p:cNvPr id="5" name="Footer Placeholder 4">
            <a:extLst>
              <a:ext uri="{FF2B5EF4-FFF2-40B4-BE49-F238E27FC236}">
                <a16:creationId xmlns:a16="http://schemas.microsoft.com/office/drawing/2014/main" id="{DF03F1AE-5930-71AE-70E7-5053B9EC2B17}"/>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875891426"/>
      </p:ext>
    </p:extLst>
  </p:cSld>
  <p:clrMapOvr>
    <a:masterClrMapping/>
  </p:clrMapOvr>
  <p:transition spd="slow">
    <p:zoom dir="in"/>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68818-8D42-4C2B-82A7-DE6C98EEC24E}"/>
              </a:ext>
            </a:extLst>
          </p:cNvPr>
          <p:cNvSpPr>
            <a:spLocks noGrp="1"/>
          </p:cNvSpPr>
          <p:nvPr>
            <p:ph type="title"/>
          </p:nvPr>
        </p:nvSpPr>
        <p:spPr>
          <a:xfrm>
            <a:off x="1066800" y="301625"/>
            <a:ext cx="8077200" cy="838200"/>
          </a:xfrm>
        </p:spPr>
        <p:txBody>
          <a:bodyPr/>
          <a:lstStyle/>
          <a:p>
            <a:r>
              <a:rPr lang="en-GB" dirty="0"/>
              <a:t>Response query by split and combine </a:t>
            </a:r>
          </a:p>
        </p:txBody>
      </p:sp>
      <p:sp>
        <p:nvSpPr>
          <p:cNvPr id="3" name="Content Placeholder 2">
            <a:extLst>
              <a:ext uri="{FF2B5EF4-FFF2-40B4-BE49-F238E27FC236}">
                <a16:creationId xmlns:a16="http://schemas.microsoft.com/office/drawing/2014/main" id="{288811EA-B47D-476E-97DD-7A7070E900C9}"/>
              </a:ext>
            </a:extLst>
          </p:cNvPr>
          <p:cNvSpPr>
            <a:spLocks noGrp="1"/>
          </p:cNvSpPr>
          <p:nvPr>
            <p:ph idx="1"/>
          </p:nvPr>
        </p:nvSpPr>
        <p:spPr>
          <a:xfrm>
            <a:off x="609601" y="5429375"/>
            <a:ext cx="6629400" cy="838200"/>
          </a:xfrm>
        </p:spPr>
        <p:txBody>
          <a:bodyPr/>
          <a:lstStyle/>
          <a:p>
            <a:r>
              <a:rPr lang="en-GB" sz="2000" dirty="0"/>
              <a:t>Get results form each node</a:t>
            </a:r>
          </a:p>
          <a:p>
            <a:r>
              <a:rPr lang="en-GB" sz="2000" dirty="0"/>
              <a:t>Summarise the result at the end </a:t>
            </a:r>
          </a:p>
          <a:p>
            <a:r>
              <a:rPr lang="en-GB" sz="2000" dirty="0"/>
              <a:t>Get results back three time faster</a:t>
            </a:r>
          </a:p>
          <a:p>
            <a:pPr marL="0" indent="0">
              <a:buNone/>
            </a:pPr>
            <a:endParaRPr lang="en-GB" sz="2000" dirty="0"/>
          </a:p>
        </p:txBody>
      </p:sp>
      <p:sp>
        <p:nvSpPr>
          <p:cNvPr id="4" name="Slide Number Placeholder 3">
            <a:extLst>
              <a:ext uri="{FF2B5EF4-FFF2-40B4-BE49-F238E27FC236}">
                <a16:creationId xmlns:a16="http://schemas.microsoft.com/office/drawing/2014/main" id="{DFECE587-7DB2-4A7D-833F-B7F7966012FC}"/>
              </a:ext>
            </a:extLst>
          </p:cNvPr>
          <p:cNvSpPr>
            <a:spLocks noGrp="1"/>
          </p:cNvSpPr>
          <p:nvPr>
            <p:ph type="sldNum" sz="quarter" idx="10"/>
          </p:nvPr>
        </p:nvSpPr>
        <p:spPr bwMode="auto">
          <a:xfrm>
            <a:off x="8229600" y="6248400"/>
            <a:ext cx="4572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fld id="{AA17DE20-24D1-416C-8D03-C48A4C63F4EC}" type="slidenum">
              <a:rPr lang="en-US" altLang="en-US" smtClean="0"/>
              <a:pPr/>
              <a:t>65</a:t>
            </a:fld>
            <a:endParaRPr lang="en-US" altLang="en-US"/>
          </a:p>
        </p:txBody>
      </p:sp>
      <p:pic>
        <p:nvPicPr>
          <p:cNvPr id="6" name="Picture 5">
            <a:extLst>
              <a:ext uri="{FF2B5EF4-FFF2-40B4-BE49-F238E27FC236}">
                <a16:creationId xmlns:a16="http://schemas.microsoft.com/office/drawing/2014/main" id="{57CCD0B9-2C86-4D4A-ABD5-D690BDD6C8DB}"/>
              </a:ext>
            </a:extLst>
          </p:cNvPr>
          <p:cNvPicPr>
            <a:picLocks noChangeAspect="1"/>
          </p:cNvPicPr>
          <p:nvPr/>
        </p:nvPicPr>
        <p:blipFill rotWithShape="1">
          <a:blip r:embed="rId2"/>
          <a:srcRect r="30433"/>
          <a:stretch/>
        </p:blipFill>
        <p:spPr>
          <a:xfrm>
            <a:off x="609601" y="1597637"/>
            <a:ext cx="4343400" cy="3662725"/>
          </a:xfrm>
          <a:prstGeom prst="rect">
            <a:avLst/>
          </a:prstGeom>
        </p:spPr>
      </p:pic>
      <p:pic>
        <p:nvPicPr>
          <p:cNvPr id="7" name="Picture 6">
            <a:extLst>
              <a:ext uri="{FF2B5EF4-FFF2-40B4-BE49-F238E27FC236}">
                <a16:creationId xmlns:a16="http://schemas.microsoft.com/office/drawing/2014/main" id="{E76C8A26-4948-4809-A5FE-D3D3B14D2137}"/>
              </a:ext>
            </a:extLst>
          </p:cNvPr>
          <p:cNvPicPr>
            <a:picLocks noChangeAspect="1"/>
          </p:cNvPicPr>
          <p:nvPr/>
        </p:nvPicPr>
        <p:blipFill>
          <a:blip r:embed="rId3"/>
          <a:stretch>
            <a:fillRect/>
          </a:stretch>
        </p:blipFill>
        <p:spPr>
          <a:xfrm>
            <a:off x="4953001" y="1524000"/>
            <a:ext cx="2248801" cy="3736362"/>
          </a:xfrm>
          <a:prstGeom prst="rect">
            <a:avLst/>
          </a:prstGeom>
        </p:spPr>
      </p:pic>
      <p:pic>
        <p:nvPicPr>
          <p:cNvPr id="9" name="Picture 8">
            <a:extLst>
              <a:ext uri="{FF2B5EF4-FFF2-40B4-BE49-F238E27FC236}">
                <a16:creationId xmlns:a16="http://schemas.microsoft.com/office/drawing/2014/main" id="{A500F593-CB8C-41A4-B95E-498995FAEC94}"/>
              </a:ext>
            </a:extLst>
          </p:cNvPr>
          <p:cNvPicPr>
            <a:picLocks noChangeAspect="1"/>
          </p:cNvPicPr>
          <p:nvPr/>
        </p:nvPicPr>
        <p:blipFill>
          <a:blip r:embed="rId4"/>
          <a:stretch>
            <a:fillRect/>
          </a:stretch>
        </p:blipFill>
        <p:spPr>
          <a:xfrm>
            <a:off x="7201802" y="2624024"/>
            <a:ext cx="1848108" cy="1609950"/>
          </a:xfrm>
          <a:prstGeom prst="rect">
            <a:avLst/>
          </a:prstGeom>
        </p:spPr>
      </p:pic>
      <p:sp>
        <p:nvSpPr>
          <p:cNvPr id="5" name="Footer Placeholder 4">
            <a:extLst>
              <a:ext uri="{FF2B5EF4-FFF2-40B4-BE49-F238E27FC236}">
                <a16:creationId xmlns:a16="http://schemas.microsoft.com/office/drawing/2014/main" id="{9EA0F648-2FB2-C768-FD74-BEC1FEEB57F8}"/>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787001287"/>
      </p:ext>
    </p:extLst>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450E7-6554-FE8D-6C93-C5D1D4612DDF}"/>
              </a:ext>
            </a:extLst>
          </p:cNvPr>
          <p:cNvSpPr>
            <a:spLocks noGrp="1"/>
          </p:cNvSpPr>
          <p:nvPr>
            <p:ph type="title"/>
          </p:nvPr>
        </p:nvSpPr>
        <p:spPr/>
        <p:txBody>
          <a:bodyPr/>
          <a:lstStyle/>
          <a:p>
            <a:r>
              <a:rPr lang="en-GB" dirty="0"/>
              <a:t>Summary</a:t>
            </a:r>
          </a:p>
        </p:txBody>
      </p:sp>
      <p:sp>
        <p:nvSpPr>
          <p:cNvPr id="3" name="Content Placeholder 2">
            <a:extLst>
              <a:ext uri="{FF2B5EF4-FFF2-40B4-BE49-F238E27FC236}">
                <a16:creationId xmlns:a16="http://schemas.microsoft.com/office/drawing/2014/main" id="{7AD8C31C-DB84-A1EF-4FF1-FF5C8ACAC746}"/>
              </a:ext>
            </a:extLst>
          </p:cNvPr>
          <p:cNvSpPr>
            <a:spLocks noGrp="1"/>
          </p:cNvSpPr>
          <p:nvPr>
            <p:ph idx="1"/>
          </p:nvPr>
        </p:nvSpPr>
        <p:spPr/>
        <p:txBody>
          <a:bodyPr/>
          <a:lstStyle/>
          <a:p>
            <a:r>
              <a:rPr lang="en-GB" dirty="0"/>
              <a:t>Clouds computing provide computation and storage for data /information systems</a:t>
            </a:r>
          </a:p>
          <a:p>
            <a:r>
              <a:rPr lang="en-GB" dirty="0"/>
              <a:t>Clouds computing: Service/Platform/Infrastructure as a service (pay as you go)</a:t>
            </a:r>
          </a:p>
          <a:p>
            <a:r>
              <a:rPr lang="en-GB" dirty="0"/>
              <a:t>Clouds can be organised as Public/Private, Hybrid  and Community clouds.</a:t>
            </a:r>
          </a:p>
          <a:p>
            <a:r>
              <a:rPr lang="en-GB" dirty="0"/>
              <a:t>BD demand new way to store and process data. </a:t>
            </a:r>
          </a:p>
          <a:p>
            <a:r>
              <a:rPr lang="en-GB" dirty="0"/>
              <a:t>The solution is Distributed systems. In terms of data management it refers to distributed database and distributed DBMS. </a:t>
            </a:r>
          </a:p>
        </p:txBody>
      </p:sp>
      <p:sp>
        <p:nvSpPr>
          <p:cNvPr id="4" name="Footer Placeholder 3">
            <a:extLst>
              <a:ext uri="{FF2B5EF4-FFF2-40B4-BE49-F238E27FC236}">
                <a16:creationId xmlns:a16="http://schemas.microsoft.com/office/drawing/2014/main" id="{3443E7F2-A442-99B6-1F2F-D8F5C7874E3C}"/>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3333851516"/>
      </p:ext>
    </p:extLst>
  </p:cSld>
  <p:clrMapOvr>
    <a:masterClrMapping/>
  </p:clrMapOvr>
  <p:transition spd="slow">
    <p:zoom dir="in"/>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E358D-77EC-45EB-BC67-895E96A0F6E8}"/>
              </a:ext>
            </a:extLst>
          </p:cNvPr>
          <p:cNvSpPr>
            <a:spLocks noGrp="1"/>
          </p:cNvSpPr>
          <p:nvPr>
            <p:ph type="title"/>
          </p:nvPr>
        </p:nvSpPr>
        <p:spPr/>
        <p:txBody>
          <a:bodyPr/>
          <a:lstStyle/>
          <a:p>
            <a:r>
              <a:rPr lang="en-US" sz="3600" kern="0" dirty="0">
                <a:solidFill>
                  <a:srgbClr val="222222"/>
                </a:solidFill>
                <a:latin typeface="+mj-lt"/>
                <a:ea typeface="ＭＳ Ｐゴシック" charset="-128"/>
                <a:cs typeface="ＭＳ Ｐゴシック" charset="-128"/>
              </a:rPr>
              <a:t>Summery</a:t>
            </a:r>
            <a:endParaRPr lang="en-GB" dirty="0"/>
          </a:p>
        </p:txBody>
      </p:sp>
      <p:sp>
        <p:nvSpPr>
          <p:cNvPr id="43011" name="Text Box 3">
            <a:extLst>
              <a:ext uri="{FF2B5EF4-FFF2-40B4-BE49-F238E27FC236}">
                <a16:creationId xmlns:a16="http://schemas.microsoft.com/office/drawing/2014/main" id="{2E233FB6-603F-4297-AD6B-2E709D532534}"/>
              </a:ext>
            </a:extLst>
          </p:cNvPr>
          <p:cNvSpPr txBox="1">
            <a:spLocks noChangeArrowheads="1"/>
          </p:cNvSpPr>
          <p:nvPr/>
        </p:nvSpPr>
        <p:spPr bwMode="auto">
          <a:xfrm>
            <a:off x="6858000" y="5638800"/>
            <a:ext cx="15240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defRPr sz="2800">
                <a:solidFill>
                  <a:srgbClr val="222222"/>
                </a:solidFill>
                <a:latin typeface="Arial" panose="020B0604020202020204" pitchFamily="34" charset="0"/>
                <a:ea typeface="MS PGothic" panose="020B0600070205080204" pitchFamily="34" charset="-128"/>
              </a:defRPr>
            </a:lvl1pPr>
            <a:lvl2pPr marL="742950" indent="-285750">
              <a:spcBef>
                <a:spcPct val="20000"/>
              </a:spcBef>
              <a:buChar char="–"/>
              <a:defRPr sz="2600">
                <a:solidFill>
                  <a:srgbClr val="222222"/>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222222"/>
                </a:solidFill>
                <a:latin typeface="Arial" panose="020B0604020202020204" pitchFamily="34" charset="0"/>
                <a:ea typeface="MS PGothic" panose="020B0600070205080204" pitchFamily="34" charset="-128"/>
              </a:defRPr>
            </a:lvl3pPr>
            <a:lvl4pPr marL="1600200" indent="-228600">
              <a:spcBef>
                <a:spcPct val="20000"/>
              </a:spcBef>
              <a:buChar char="–"/>
              <a:defRPr sz="2400">
                <a:solidFill>
                  <a:srgbClr val="222222"/>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r">
              <a:spcBef>
                <a:spcPct val="50000"/>
              </a:spcBef>
              <a:buClr>
                <a:srgbClr val="FF6600"/>
              </a:buClr>
              <a:buSzPct val="75000"/>
              <a:buFont typeface="Monotype Sorts" charset="2"/>
              <a:buNone/>
            </a:pPr>
            <a:r>
              <a:rPr lang="en-US" altLang="en-US" sz="1800">
                <a:solidFill>
                  <a:schemeClr val="tx1"/>
                </a:solidFill>
              </a:rPr>
              <a:t> </a:t>
            </a:r>
          </a:p>
        </p:txBody>
      </p:sp>
      <p:sp>
        <p:nvSpPr>
          <p:cNvPr id="43012" name="Rectangle 3">
            <a:extLst>
              <a:ext uri="{FF2B5EF4-FFF2-40B4-BE49-F238E27FC236}">
                <a16:creationId xmlns:a16="http://schemas.microsoft.com/office/drawing/2014/main" id="{721512A9-6E59-4D56-AC5C-925329783B7A}"/>
              </a:ext>
            </a:extLst>
          </p:cNvPr>
          <p:cNvSpPr txBox="1">
            <a:spLocks noChangeArrowheads="1"/>
          </p:cNvSpPr>
          <p:nvPr/>
        </p:nvSpPr>
        <p:spPr bwMode="auto">
          <a:xfrm>
            <a:off x="562926" y="1525555"/>
            <a:ext cx="8153400" cy="435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222222"/>
                </a:solidFill>
                <a:latin typeface="Arial" panose="020B0604020202020204" pitchFamily="34" charset="0"/>
                <a:ea typeface="MS PGothic" panose="020B0600070205080204" pitchFamily="34" charset="-128"/>
              </a:defRPr>
            </a:lvl1pPr>
            <a:lvl2pPr>
              <a:spcBef>
                <a:spcPct val="20000"/>
              </a:spcBef>
              <a:buChar char="–"/>
              <a:defRPr sz="2600">
                <a:solidFill>
                  <a:srgbClr val="222222"/>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222222"/>
                </a:solidFill>
                <a:latin typeface="Arial" panose="020B0604020202020204" pitchFamily="34" charset="0"/>
                <a:ea typeface="MS PGothic" panose="020B0600070205080204" pitchFamily="34" charset="-128"/>
              </a:defRPr>
            </a:lvl3pPr>
            <a:lvl4pPr marL="1600200" indent="-228600">
              <a:spcBef>
                <a:spcPct val="20000"/>
              </a:spcBef>
              <a:buChar char="–"/>
              <a:defRPr sz="2400">
                <a:solidFill>
                  <a:srgbClr val="222222"/>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buFont typeface="+mj-lt"/>
              <a:buAutoNum type="arabicPeriod"/>
            </a:pPr>
            <a:r>
              <a:rPr lang="en-GB" altLang="en-US" sz="1800" dirty="0"/>
              <a:t>A distributed database (DDB) is a collection of multiple, logically interrelated databases distributed over a computer network</a:t>
            </a:r>
          </a:p>
          <a:p>
            <a:pPr>
              <a:buFont typeface="+mj-lt"/>
              <a:buAutoNum type="arabicPeriod"/>
            </a:pPr>
            <a:r>
              <a:rPr lang="en-GB" altLang="en-US" sz="1800" dirty="0"/>
              <a:t>DDBMS manages distributed database and performs distributed (Query) processing</a:t>
            </a:r>
          </a:p>
          <a:p>
            <a:pPr>
              <a:buFont typeface="+mj-lt"/>
              <a:buAutoNum type="arabicPeriod"/>
            </a:pPr>
            <a:r>
              <a:rPr lang="en-GB" altLang="en-US" sz="1800" dirty="0"/>
              <a:t>The data/query processing in a distributed system follows the CAP theorem because of More’s law</a:t>
            </a:r>
          </a:p>
          <a:p>
            <a:pPr>
              <a:buFont typeface="+mj-lt"/>
              <a:buAutoNum type="arabicPeriod"/>
            </a:pPr>
            <a:r>
              <a:rPr lang="en-GB" sz="1800" dirty="0">
                <a:latin typeface="Tahoma" panose="020B0604030504040204" pitchFamily="34" charset="0"/>
              </a:rPr>
              <a:t>Challenges of DDBMS (design issues)</a:t>
            </a:r>
          </a:p>
          <a:p>
            <a:pPr marL="719138" lvl="1" indent="-271463"/>
            <a:r>
              <a:rPr lang="en-GB" sz="1600" dirty="0"/>
              <a:t>How DDBMS handle network outage gracefully?</a:t>
            </a:r>
          </a:p>
          <a:p>
            <a:pPr marL="719138" lvl="1" indent="-271463"/>
            <a:r>
              <a:rPr lang="en-GB" sz="1600" dirty="0"/>
              <a:t>How to find data?</a:t>
            </a:r>
          </a:p>
          <a:p>
            <a:pPr marL="719138" lvl="1" indent="-271463"/>
            <a:r>
              <a:rPr lang="en-GB" sz="1600" dirty="0"/>
              <a:t>How to process queries?</a:t>
            </a:r>
          </a:p>
          <a:p>
            <a:pPr marL="719138" lvl="1" indent="-271463"/>
            <a:r>
              <a:rPr lang="en-GB" sz="1600" dirty="0"/>
              <a:t>How to balance latency and consistency?</a:t>
            </a:r>
          </a:p>
          <a:p>
            <a:pPr>
              <a:buFont typeface="+mj-lt"/>
              <a:buAutoNum type="arabicPeriod" startAt="5"/>
            </a:pPr>
            <a:r>
              <a:rPr lang="en-US" altLang="en-US" sz="1800" cap="none" dirty="0">
                <a:latin typeface="Tahoma" panose="020B0604030504040204" pitchFamily="34" charset="0"/>
              </a:rPr>
              <a:t>Typical Paradigms Of DDBMs</a:t>
            </a:r>
          </a:p>
          <a:p>
            <a:pPr marL="742950" lvl="1" indent="-285750"/>
            <a:r>
              <a:rPr lang="en-GB" sz="1600" dirty="0"/>
              <a:t>High-Availability databases (Mission-critical)</a:t>
            </a:r>
          </a:p>
          <a:p>
            <a:pPr marL="742950" lvl="1" indent="-285750"/>
            <a:r>
              <a:rPr lang="en-GB" sz="1600" dirty="0"/>
              <a:t>High-Consumption databases (Big-compute)</a:t>
            </a:r>
          </a:p>
          <a:p>
            <a:pPr marL="447675" lvl="1">
              <a:buNone/>
            </a:pPr>
            <a:endParaRPr lang="en-GB" sz="1600" dirty="0"/>
          </a:p>
        </p:txBody>
      </p:sp>
      <p:sp>
        <p:nvSpPr>
          <p:cNvPr id="7" name="Rectangle 2">
            <a:extLst>
              <a:ext uri="{FF2B5EF4-FFF2-40B4-BE49-F238E27FC236}">
                <a16:creationId xmlns:a16="http://schemas.microsoft.com/office/drawing/2014/main" id="{3F09A35B-DEA5-42D8-8A50-28B2FDA1AACA}"/>
              </a:ext>
            </a:extLst>
          </p:cNvPr>
          <p:cNvSpPr txBox="1">
            <a:spLocks noChangeArrowheads="1"/>
          </p:cNvSpPr>
          <p:nvPr/>
        </p:nvSpPr>
        <p:spPr>
          <a:xfrm>
            <a:off x="533400" y="0"/>
            <a:ext cx="8077200" cy="1143000"/>
          </a:xfrm>
          <a:prstGeom prst="rect">
            <a:avLst/>
          </a:prstGeom>
        </p:spPr>
        <p:txBody>
          <a:bodyPr/>
          <a:lstStyle/>
          <a:p>
            <a:pPr algn="ctr">
              <a:defRPr/>
            </a:pPr>
            <a:endParaRPr lang="en-US" sz="3600" kern="0" dirty="0">
              <a:solidFill>
                <a:srgbClr val="222222"/>
              </a:solidFill>
              <a:latin typeface="+mj-lt"/>
              <a:ea typeface="ＭＳ Ｐゴシック" charset="-128"/>
              <a:cs typeface="ＭＳ Ｐゴシック" charset="-128"/>
            </a:endParaRPr>
          </a:p>
        </p:txBody>
      </p:sp>
    </p:spTree>
  </p:cSld>
  <p:clrMapOvr>
    <a:masterClrMapping/>
  </p:clrMapOvr>
  <p:transition spd="slow">
    <p:zoom dir="in"/>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Box 2">
            <a:extLst>
              <a:ext uri="{FF2B5EF4-FFF2-40B4-BE49-F238E27FC236}">
                <a16:creationId xmlns:a16="http://schemas.microsoft.com/office/drawing/2014/main" id="{FB429911-BA1F-4347-A4C3-2DCE2BEF8726}"/>
              </a:ext>
            </a:extLst>
          </p:cNvPr>
          <p:cNvSpPr txBox="1">
            <a:spLocks noChangeArrowheads="1"/>
          </p:cNvSpPr>
          <p:nvPr/>
        </p:nvSpPr>
        <p:spPr bwMode="auto">
          <a:xfrm>
            <a:off x="683568" y="2204864"/>
            <a:ext cx="74818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222222"/>
                </a:solidFill>
                <a:latin typeface="Arial" panose="020B0604020202020204" pitchFamily="34" charset="0"/>
                <a:ea typeface="MS PGothic" panose="020B0600070205080204" pitchFamily="34" charset="-128"/>
              </a:defRPr>
            </a:lvl1pPr>
            <a:lvl2pPr marL="742950" indent="-285750">
              <a:spcBef>
                <a:spcPct val="20000"/>
              </a:spcBef>
              <a:buChar char="–"/>
              <a:defRPr sz="2600">
                <a:solidFill>
                  <a:srgbClr val="222222"/>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222222"/>
                </a:solidFill>
                <a:latin typeface="Arial" panose="020B0604020202020204" pitchFamily="34" charset="0"/>
                <a:ea typeface="MS PGothic" panose="020B0600070205080204" pitchFamily="34" charset="-128"/>
              </a:defRPr>
            </a:lvl3pPr>
            <a:lvl4pPr marL="1600200" indent="-228600">
              <a:spcBef>
                <a:spcPct val="20000"/>
              </a:spcBef>
              <a:buChar char="–"/>
              <a:defRPr sz="2400">
                <a:solidFill>
                  <a:srgbClr val="222222"/>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GB" altLang="en-US" sz="1800" dirty="0">
                <a:solidFill>
                  <a:schemeClr val="tx1"/>
                </a:solidFill>
              </a:rPr>
              <a:t>References:</a:t>
            </a:r>
          </a:p>
          <a:p>
            <a:pPr>
              <a:spcBef>
                <a:spcPct val="0"/>
              </a:spcBef>
              <a:buFontTx/>
              <a:buAutoNum type="arabicPeriod"/>
            </a:pPr>
            <a:r>
              <a:rPr lang="en-US" altLang="en-US" sz="1800" dirty="0">
                <a:solidFill>
                  <a:schemeClr val="tx1"/>
                </a:solidFill>
              </a:rPr>
              <a:t> Text Book Distributed Database Management Systems (Chapter 12)</a:t>
            </a:r>
            <a:endParaRPr lang="en-GB" altLang="en-US" sz="1800" dirty="0">
              <a:solidFill>
                <a:schemeClr val="tx1"/>
              </a:solidFill>
            </a:endParaRPr>
          </a:p>
          <a:p>
            <a:pPr>
              <a:spcBef>
                <a:spcPct val="0"/>
              </a:spcBef>
              <a:buFontTx/>
              <a:buAutoNum type="arabicPeriod"/>
            </a:pPr>
            <a:r>
              <a:rPr lang="en-GB" altLang="en-US" sz="1800" dirty="0">
                <a:solidFill>
                  <a:schemeClr val="tx1"/>
                </a:solidFill>
              </a:rPr>
              <a:t> Distributed Databases, Johann </a:t>
            </a:r>
            <a:r>
              <a:rPr lang="en-GB" altLang="en-US" sz="1800" dirty="0" err="1">
                <a:solidFill>
                  <a:schemeClr val="tx1"/>
                </a:solidFill>
              </a:rPr>
              <a:t>Gamper</a:t>
            </a:r>
            <a:r>
              <a:rPr lang="en-GB" altLang="en-US" sz="1800" dirty="0">
                <a:solidFill>
                  <a:schemeClr val="tx1"/>
                </a:solidFill>
              </a:rPr>
              <a:t>, Chapter 1: introduction</a:t>
            </a:r>
          </a:p>
        </p:txBody>
      </p:sp>
      <p:sp>
        <p:nvSpPr>
          <p:cNvPr id="2" name="Title 1">
            <a:extLst>
              <a:ext uri="{FF2B5EF4-FFF2-40B4-BE49-F238E27FC236}">
                <a16:creationId xmlns:a16="http://schemas.microsoft.com/office/drawing/2014/main" id="{35470F32-D0EE-EE65-8925-58F74BC80C8A}"/>
              </a:ext>
            </a:extLst>
          </p:cNvPr>
          <p:cNvSpPr>
            <a:spLocks noGrp="1"/>
          </p:cNvSpPr>
          <p:nvPr>
            <p:ph type="title"/>
          </p:nvPr>
        </p:nvSpPr>
        <p:spPr/>
        <p:txBody>
          <a:bodyPr/>
          <a:lstStyle/>
          <a:p>
            <a:endParaRPr lang="en-GB"/>
          </a:p>
        </p:txBody>
      </p:sp>
    </p:spTree>
  </p:cSld>
  <p:clrMapOvr>
    <a:masterClrMapping/>
  </p:clrMapOvr>
  <p:transition spd="slow">
    <p:zoom dir="in"/>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3BAE8-3180-B9EF-B4A6-EDC884FE58CB}"/>
              </a:ext>
            </a:extLst>
          </p:cNvPr>
          <p:cNvSpPr>
            <a:spLocks noGrp="1"/>
          </p:cNvSpPr>
          <p:nvPr>
            <p:ph type="title"/>
          </p:nvPr>
        </p:nvSpPr>
        <p:spPr/>
        <p:txBody>
          <a:bodyPr/>
          <a:lstStyle/>
          <a:p>
            <a:r>
              <a:rPr lang="en-GB" dirty="0"/>
              <a:t>Why Clouds?</a:t>
            </a:r>
          </a:p>
        </p:txBody>
      </p:sp>
      <p:sp>
        <p:nvSpPr>
          <p:cNvPr id="3" name="Content Placeholder 2">
            <a:extLst>
              <a:ext uri="{FF2B5EF4-FFF2-40B4-BE49-F238E27FC236}">
                <a16:creationId xmlns:a16="http://schemas.microsoft.com/office/drawing/2014/main" id="{682BEEFA-FF08-FF68-76C1-934E01AEC5E5}"/>
              </a:ext>
            </a:extLst>
          </p:cNvPr>
          <p:cNvSpPr>
            <a:spLocks noGrp="1"/>
          </p:cNvSpPr>
          <p:nvPr>
            <p:ph idx="1"/>
          </p:nvPr>
        </p:nvSpPr>
        <p:spPr/>
        <p:txBody>
          <a:bodyPr/>
          <a:lstStyle/>
          <a:p>
            <a:r>
              <a:rPr lang="en-GB" dirty="0"/>
              <a:t>Concept of clouds is around 2000, but Grid computing, sharing and rent computation is long ago. Bask to 1960 …</a:t>
            </a:r>
          </a:p>
          <a:p>
            <a:pPr marL="0" indent="0">
              <a:buNone/>
            </a:pPr>
            <a:endParaRPr lang="en-GB" dirty="0"/>
          </a:p>
          <a:p>
            <a:r>
              <a:rPr lang="en-GB" b="1" dirty="0"/>
              <a:t>Resources demand </a:t>
            </a:r>
            <a:r>
              <a:rPr lang="en-GB" dirty="0"/>
              <a:t>vs Resources waste (sharing)</a:t>
            </a:r>
          </a:p>
          <a:p>
            <a:r>
              <a:rPr lang="en-GB" dirty="0"/>
              <a:t>Rent (PAYG) idea</a:t>
            </a:r>
          </a:p>
          <a:p>
            <a:r>
              <a:rPr lang="en-GB" dirty="0"/>
              <a:t>Ubiquitous computing: Anywhere, anytime, …</a:t>
            </a:r>
          </a:p>
          <a:p>
            <a:r>
              <a:rPr lang="en-GB" dirty="0"/>
              <a:t>Pervasive computing </a:t>
            </a:r>
          </a:p>
          <a:p>
            <a:r>
              <a:rPr lang="en-GB" dirty="0"/>
              <a:t>Unitality computing </a:t>
            </a:r>
          </a:p>
          <a:p>
            <a:r>
              <a:rPr lang="en-GB" dirty="0"/>
              <a:t>On-demand computing</a:t>
            </a:r>
          </a:p>
          <a:p>
            <a:endParaRPr lang="en-GB" dirty="0"/>
          </a:p>
        </p:txBody>
      </p:sp>
      <p:sp>
        <p:nvSpPr>
          <p:cNvPr id="4" name="Footer Placeholder 3">
            <a:extLst>
              <a:ext uri="{FF2B5EF4-FFF2-40B4-BE49-F238E27FC236}">
                <a16:creationId xmlns:a16="http://schemas.microsoft.com/office/drawing/2014/main" id="{5B829C87-A842-706F-1067-907C2C40604B}"/>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2421246792"/>
      </p:ext>
    </p:extLst>
  </p:cSld>
  <p:clrMapOvr>
    <a:masterClrMapping/>
  </p:clrMapOvr>
  <p:transition spd="slow">
    <p:zoom dir="in"/>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98737-11F7-78C3-960A-6E7F98AE6FB0}"/>
              </a:ext>
            </a:extLst>
          </p:cNvPr>
          <p:cNvSpPr>
            <a:spLocks noGrp="1"/>
          </p:cNvSpPr>
          <p:nvPr>
            <p:ph type="title"/>
          </p:nvPr>
        </p:nvSpPr>
        <p:spPr/>
        <p:txBody>
          <a:bodyPr/>
          <a:lstStyle/>
          <a:p>
            <a:r>
              <a:rPr lang="en-GB" dirty="0"/>
              <a:t>Applications</a:t>
            </a:r>
          </a:p>
        </p:txBody>
      </p:sp>
      <p:pic>
        <p:nvPicPr>
          <p:cNvPr id="5" name="Content Placeholder 4">
            <a:extLst>
              <a:ext uri="{FF2B5EF4-FFF2-40B4-BE49-F238E27FC236}">
                <a16:creationId xmlns:a16="http://schemas.microsoft.com/office/drawing/2014/main" id="{97E47934-A26A-2DC3-56E2-71A4AEA69A9D}"/>
              </a:ext>
            </a:extLst>
          </p:cNvPr>
          <p:cNvPicPr>
            <a:picLocks noGrp="1" noChangeAspect="1"/>
          </p:cNvPicPr>
          <p:nvPr>
            <p:ph idx="1"/>
          </p:nvPr>
        </p:nvPicPr>
        <p:blipFill rotWithShape="1">
          <a:blip r:embed="rId2"/>
          <a:srcRect t="7206" b="11025"/>
          <a:stretch/>
        </p:blipFill>
        <p:spPr>
          <a:xfrm>
            <a:off x="340060" y="3687418"/>
            <a:ext cx="2520280" cy="2085749"/>
          </a:xfrm>
          <a:prstGeom prst="rect">
            <a:avLst/>
          </a:prstGeom>
        </p:spPr>
      </p:pic>
      <p:sp>
        <p:nvSpPr>
          <p:cNvPr id="4" name="Footer Placeholder 3">
            <a:extLst>
              <a:ext uri="{FF2B5EF4-FFF2-40B4-BE49-F238E27FC236}">
                <a16:creationId xmlns:a16="http://schemas.microsoft.com/office/drawing/2014/main" id="{8F0E01AB-F7E6-BF2B-6045-29C5F2243F3F}"/>
              </a:ext>
            </a:extLst>
          </p:cNvPr>
          <p:cNvSpPr>
            <a:spLocks noGrp="1"/>
          </p:cNvSpPr>
          <p:nvPr>
            <p:ph type="ftr" sz="quarter" idx="11"/>
          </p:nvPr>
        </p:nvSpPr>
        <p:spPr/>
        <p:txBody>
          <a:bodyPr/>
          <a:lstStyle/>
          <a:p>
            <a:pPr algn="l"/>
            <a:r>
              <a:rPr lang="en-GB"/>
              <a:t>CIS108-6 Data Modelling, Management and Governance</a:t>
            </a:r>
            <a:endParaRPr lang="en-US" dirty="0"/>
          </a:p>
        </p:txBody>
      </p:sp>
      <p:pic>
        <p:nvPicPr>
          <p:cNvPr id="6" name="Picture 5">
            <a:extLst>
              <a:ext uri="{FF2B5EF4-FFF2-40B4-BE49-F238E27FC236}">
                <a16:creationId xmlns:a16="http://schemas.microsoft.com/office/drawing/2014/main" id="{B273772B-48FC-C216-728F-ADFA0F4695A6}"/>
              </a:ext>
            </a:extLst>
          </p:cNvPr>
          <p:cNvPicPr>
            <a:picLocks noChangeAspect="1"/>
          </p:cNvPicPr>
          <p:nvPr/>
        </p:nvPicPr>
        <p:blipFill>
          <a:blip r:embed="rId3"/>
          <a:stretch>
            <a:fillRect/>
          </a:stretch>
        </p:blipFill>
        <p:spPr>
          <a:xfrm>
            <a:off x="3153350" y="3756634"/>
            <a:ext cx="2477794" cy="2014520"/>
          </a:xfrm>
          <a:prstGeom prst="rect">
            <a:avLst/>
          </a:prstGeom>
        </p:spPr>
      </p:pic>
      <p:sp>
        <p:nvSpPr>
          <p:cNvPr id="8" name="TextBox 7">
            <a:extLst>
              <a:ext uri="{FF2B5EF4-FFF2-40B4-BE49-F238E27FC236}">
                <a16:creationId xmlns:a16="http://schemas.microsoft.com/office/drawing/2014/main" id="{94D4EA6C-8F1B-CC05-2937-3090F1D67314}"/>
              </a:ext>
            </a:extLst>
          </p:cNvPr>
          <p:cNvSpPr txBox="1"/>
          <p:nvPr/>
        </p:nvSpPr>
        <p:spPr>
          <a:xfrm>
            <a:off x="683167" y="3005439"/>
            <a:ext cx="6193489" cy="430887"/>
          </a:xfrm>
          <a:prstGeom prst="rect">
            <a:avLst/>
          </a:prstGeom>
          <a:noFill/>
        </p:spPr>
        <p:txBody>
          <a:bodyPr wrap="square">
            <a:spAutoFit/>
          </a:bodyPr>
          <a:lstStyle/>
          <a:p>
            <a:r>
              <a:rPr lang="en-GB" dirty="0"/>
              <a:t>Scientific and economic big data analyses</a:t>
            </a:r>
          </a:p>
        </p:txBody>
      </p:sp>
      <p:pic>
        <p:nvPicPr>
          <p:cNvPr id="10" name="Picture 9">
            <a:extLst>
              <a:ext uri="{FF2B5EF4-FFF2-40B4-BE49-F238E27FC236}">
                <a16:creationId xmlns:a16="http://schemas.microsoft.com/office/drawing/2014/main" id="{35E14CF5-6288-4AC1-358E-2D3279CD1183}"/>
              </a:ext>
            </a:extLst>
          </p:cNvPr>
          <p:cNvPicPr>
            <a:picLocks noChangeAspect="1"/>
          </p:cNvPicPr>
          <p:nvPr/>
        </p:nvPicPr>
        <p:blipFill>
          <a:blip r:embed="rId4"/>
          <a:stretch>
            <a:fillRect/>
          </a:stretch>
        </p:blipFill>
        <p:spPr>
          <a:xfrm>
            <a:off x="3779912" y="1352621"/>
            <a:ext cx="4513801" cy="1625214"/>
          </a:xfrm>
          <a:prstGeom prst="rect">
            <a:avLst/>
          </a:prstGeom>
        </p:spPr>
      </p:pic>
      <p:sp>
        <p:nvSpPr>
          <p:cNvPr id="11" name="TextBox 10">
            <a:extLst>
              <a:ext uri="{FF2B5EF4-FFF2-40B4-BE49-F238E27FC236}">
                <a16:creationId xmlns:a16="http://schemas.microsoft.com/office/drawing/2014/main" id="{A69B20A6-0FD2-982A-2AAF-194D0D00352E}"/>
              </a:ext>
            </a:extLst>
          </p:cNvPr>
          <p:cNvSpPr txBox="1"/>
          <p:nvPr/>
        </p:nvSpPr>
        <p:spPr>
          <a:xfrm>
            <a:off x="611560" y="1267793"/>
            <a:ext cx="2760692" cy="430887"/>
          </a:xfrm>
          <a:prstGeom prst="rect">
            <a:avLst/>
          </a:prstGeom>
          <a:noFill/>
        </p:spPr>
        <p:txBody>
          <a:bodyPr wrap="none" rtlCol="0">
            <a:spAutoFit/>
          </a:bodyPr>
          <a:lstStyle/>
          <a:p>
            <a:r>
              <a:rPr lang="en-GB" dirty="0"/>
              <a:t>Web data analysis</a:t>
            </a:r>
          </a:p>
        </p:txBody>
      </p:sp>
      <p:pic>
        <p:nvPicPr>
          <p:cNvPr id="12" name="Picture 11">
            <a:extLst>
              <a:ext uri="{FF2B5EF4-FFF2-40B4-BE49-F238E27FC236}">
                <a16:creationId xmlns:a16="http://schemas.microsoft.com/office/drawing/2014/main" id="{E1DD3103-73D1-B346-4C31-BF10B8D7CE0E}"/>
              </a:ext>
            </a:extLst>
          </p:cNvPr>
          <p:cNvPicPr>
            <a:picLocks noChangeAspect="1"/>
          </p:cNvPicPr>
          <p:nvPr/>
        </p:nvPicPr>
        <p:blipFill rotWithShape="1">
          <a:blip r:embed="rId5"/>
          <a:srcRect l="30345" r="4335"/>
          <a:stretch/>
        </p:blipFill>
        <p:spPr>
          <a:xfrm>
            <a:off x="6036812" y="3785934"/>
            <a:ext cx="2670587" cy="1955919"/>
          </a:xfrm>
          <a:prstGeom prst="rect">
            <a:avLst/>
          </a:prstGeom>
        </p:spPr>
      </p:pic>
    </p:spTree>
    <p:extLst>
      <p:ext uri="{BB962C8B-B14F-4D97-AF65-F5344CB8AC3E}">
        <p14:creationId xmlns:p14="http://schemas.microsoft.com/office/powerpoint/2010/main" val="1127075297"/>
      </p:ext>
    </p:extLst>
  </p:cSld>
  <p:clrMapOvr>
    <a:masterClrMapping/>
  </p:clrMapOvr>
  <p:transition spd="slow">
    <p:zoom dir="in"/>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04A20-E42D-5092-CBAE-069AA2AB2480}"/>
              </a:ext>
            </a:extLst>
          </p:cNvPr>
          <p:cNvSpPr>
            <a:spLocks noGrp="1"/>
          </p:cNvSpPr>
          <p:nvPr>
            <p:ph type="title"/>
          </p:nvPr>
        </p:nvSpPr>
        <p:spPr/>
        <p:txBody>
          <a:bodyPr/>
          <a:lstStyle/>
          <a:p>
            <a:r>
              <a:rPr lang="en-GB" dirty="0"/>
              <a:t>Grid Computing</a:t>
            </a:r>
          </a:p>
        </p:txBody>
      </p:sp>
      <p:sp>
        <p:nvSpPr>
          <p:cNvPr id="3" name="Content Placeholder 2">
            <a:extLst>
              <a:ext uri="{FF2B5EF4-FFF2-40B4-BE49-F238E27FC236}">
                <a16:creationId xmlns:a16="http://schemas.microsoft.com/office/drawing/2014/main" id="{5EBDA138-C7A4-3C53-3593-DED0359B3CDE}"/>
              </a:ext>
            </a:extLst>
          </p:cNvPr>
          <p:cNvSpPr>
            <a:spLocks noGrp="1"/>
          </p:cNvSpPr>
          <p:nvPr>
            <p:ph idx="1"/>
          </p:nvPr>
        </p:nvSpPr>
        <p:spPr>
          <a:xfrm>
            <a:off x="464468" y="1370997"/>
            <a:ext cx="8215064" cy="1978496"/>
          </a:xfrm>
        </p:spPr>
        <p:txBody>
          <a:bodyPr/>
          <a:lstStyle/>
          <a:p>
            <a:r>
              <a:rPr lang="en-GB" b="0" i="0" dirty="0">
                <a:solidFill>
                  <a:srgbClr val="000000"/>
                </a:solidFill>
                <a:effectLst/>
                <a:latin typeface="Segoe UI" panose="020B0502040204020203" pitchFamily="34" charset="0"/>
              </a:rPr>
              <a:t>Grid computing is a group of networked computers that work together as a virtual supercomputer to perform large tasks, such as analysing huge sets of data or modelling complex systems like aerodynamics</a:t>
            </a:r>
            <a:r>
              <a:rPr lang="en-GB" dirty="0">
                <a:solidFill>
                  <a:srgbClr val="000000"/>
                </a:solidFill>
                <a:latin typeface="Segoe UI" panose="020B0502040204020203" pitchFamily="34" charset="0"/>
              </a:rPr>
              <a:t>, fluid dynamics, whether systems</a:t>
            </a:r>
            <a:r>
              <a:rPr lang="en-GB" b="0" i="0" dirty="0">
                <a:solidFill>
                  <a:srgbClr val="000000"/>
                </a:solidFill>
                <a:effectLst/>
                <a:latin typeface="Segoe UI" panose="020B0502040204020203" pitchFamily="34" charset="0"/>
              </a:rPr>
              <a:t>. </a:t>
            </a:r>
            <a:endParaRPr lang="en-GB" dirty="0"/>
          </a:p>
        </p:txBody>
      </p:sp>
      <p:pic>
        <p:nvPicPr>
          <p:cNvPr id="5" name="Picture 4">
            <a:extLst>
              <a:ext uri="{FF2B5EF4-FFF2-40B4-BE49-F238E27FC236}">
                <a16:creationId xmlns:a16="http://schemas.microsoft.com/office/drawing/2014/main" id="{4F604912-85E2-3DA0-C7D0-13D8A56C95F8}"/>
              </a:ext>
            </a:extLst>
          </p:cNvPr>
          <p:cNvPicPr>
            <a:picLocks noChangeAspect="1"/>
          </p:cNvPicPr>
          <p:nvPr/>
        </p:nvPicPr>
        <p:blipFill>
          <a:blip r:embed="rId2"/>
          <a:stretch>
            <a:fillRect/>
          </a:stretch>
        </p:blipFill>
        <p:spPr>
          <a:xfrm>
            <a:off x="1475656" y="3886803"/>
            <a:ext cx="2857500" cy="1600200"/>
          </a:xfrm>
          <a:prstGeom prst="rect">
            <a:avLst/>
          </a:prstGeom>
        </p:spPr>
      </p:pic>
      <p:pic>
        <p:nvPicPr>
          <p:cNvPr id="6" name="Picture 5">
            <a:extLst>
              <a:ext uri="{FF2B5EF4-FFF2-40B4-BE49-F238E27FC236}">
                <a16:creationId xmlns:a16="http://schemas.microsoft.com/office/drawing/2014/main" id="{C7024901-E747-6E60-DC67-DEEAED6D38FF}"/>
              </a:ext>
            </a:extLst>
          </p:cNvPr>
          <p:cNvPicPr>
            <a:picLocks noChangeAspect="1"/>
          </p:cNvPicPr>
          <p:nvPr/>
        </p:nvPicPr>
        <p:blipFill>
          <a:blip r:embed="rId3"/>
          <a:stretch>
            <a:fillRect/>
          </a:stretch>
        </p:blipFill>
        <p:spPr>
          <a:xfrm>
            <a:off x="5128228" y="3886803"/>
            <a:ext cx="2621259" cy="1746414"/>
          </a:xfrm>
          <a:prstGeom prst="rect">
            <a:avLst/>
          </a:prstGeom>
        </p:spPr>
      </p:pic>
      <p:sp>
        <p:nvSpPr>
          <p:cNvPr id="4" name="Footer Placeholder 3">
            <a:extLst>
              <a:ext uri="{FF2B5EF4-FFF2-40B4-BE49-F238E27FC236}">
                <a16:creationId xmlns:a16="http://schemas.microsoft.com/office/drawing/2014/main" id="{D188A6C6-9EC6-FEAC-C7C8-7A49E0CF9DF8}"/>
              </a:ext>
            </a:extLst>
          </p:cNvPr>
          <p:cNvSpPr>
            <a:spLocks noGrp="1"/>
          </p:cNvSpPr>
          <p:nvPr>
            <p:ph type="ftr" sz="quarter" idx="11"/>
          </p:nvPr>
        </p:nvSpPr>
        <p:spPr/>
        <p:txBody>
          <a:bodyPr/>
          <a:lstStyle/>
          <a:p>
            <a:pPr algn="l"/>
            <a:r>
              <a:rPr lang="en-GB"/>
              <a:t>CIS108-6 Data Modelling, Management and Governance</a:t>
            </a:r>
            <a:endParaRPr lang="en-US" dirty="0"/>
          </a:p>
        </p:txBody>
      </p:sp>
    </p:spTree>
    <p:extLst>
      <p:ext uri="{BB962C8B-B14F-4D97-AF65-F5344CB8AC3E}">
        <p14:creationId xmlns:p14="http://schemas.microsoft.com/office/powerpoint/2010/main" val="3527756106"/>
      </p:ext>
    </p:extLst>
  </p:cSld>
  <p:clrMapOvr>
    <a:masterClrMapping/>
  </p:clrMapOvr>
  <p:transition spd="slow">
    <p:zoom dir="in"/>
  </p:transition>
</p:sld>
</file>

<file path=ppt/theme/theme1.xml><?xml version="1.0" encoding="utf-8"?>
<a:theme xmlns:a="http://schemas.openxmlformats.org/drawingml/2006/main" name="NSIA Presentation Template">
  <a:themeElements>
    <a:clrScheme name="NSIA Presentatio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AEAEA"/>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200" b="1" i="0" u="none" strike="noStrike" cap="none" normalizeH="0" baseline="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rgbClr val="EAEAEA"/>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200" b="1" i="0" u="none" strike="noStrike" cap="none" normalizeH="0" baseline="0">
            <a:ln>
              <a:noFill/>
            </a:ln>
            <a:solidFill>
              <a:schemeClr val="tx1"/>
            </a:solidFill>
            <a:effectLst/>
            <a:latin typeface="Tahoma" charset="0"/>
          </a:defRPr>
        </a:defPPr>
      </a:lstStyle>
    </a:lnDef>
  </a:objectDefaults>
  <a:extraClrSchemeLst>
    <a:extraClrScheme>
      <a:clrScheme name="NSIA Presentation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SIA Presentation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SIA Presentation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SIA Presentation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SIA Presentatio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SIA Presentatio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SIA Presentatio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SIA Presentation Template">
  <a:themeElements>
    <a:clrScheme name="NSIA Presentatio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AEAEA"/>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200" b="1" i="0" u="none" strike="noStrike" cap="none" normalizeH="0" baseline="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rgbClr val="EAEAEA"/>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200" b="1" i="0" u="none" strike="noStrike" cap="none" normalizeH="0" baseline="0">
            <a:ln>
              <a:noFill/>
            </a:ln>
            <a:solidFill>
              <a:schemeClr val="tx1"/>
            </a:solidFill>
            <a:effectLst/>
            <a:latin typeface="Tahoma" charset="0"/>
          </a:defRPr>
        </a:defPPr>
      </a:lstStyle>
    </a:lnDef>
  </a:objectDefaults>
  <a:extraClrSchemeLst>
    <a:extraClrScheme>
      <a:clrScheme name="NSIA Presentation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SIA Presentation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SIA Presentation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SIA Presentation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SIA Presentatio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SIA Presentatio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SIA Presentatio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E57475A0A79F24CA5D55CFCBBC36D20" ma:contentTypeVersion="11" ma:contentTypeDescription="Create a new document." ma:contentTypeScope="" ma:versionID="0c65e98f4308e0a4c8a8fb9e68fc32ea">
  <xsd:schema xmlns:xsd="http://www.w3.org/2001/XMLSchema" xmlns:xs="http://www.w3.org/2001/XMLSchema" xmlns:p="http://schemas.microsoft.com/office/2006/metadata/properties" xmlns:ns3="4a99f96f-14cd-4604-a474-9aba890bf184" xmlns:ns4="d7c0ddaa-517f-42a8-bf6f-671cae6167ed" targetNamespace="http://schemas.microsoft.com/office/2006/metadata/properties" ma:root="true" ma:fieldsID="5630bdc36f68965d0e52aad5a59374c3" ns3:_="" ns4:_="">
    <xsd:import namespace="4a99f96f-14cd-4604-a474-9aba890bf184"/>
    <xsd:import namespace="d7c0ddaa-517f-42a8-bf6f-671cae6167e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99f96f-14cd-4604-a474-9aba890bf1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c0ddaa-517f-42a8-bf6f-671cae6167e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A46CC5-244B-4740-AC0C-999172143E2D}">
  <ds:schemaRefs>
    <ds:schemaRef ds:uri="http://schemas.microsoft.com/office/2006/documentManagement/types"/>
    <ds:schemaRef ds:uri="http://schemas.microsoft.com/office/infopath/2007/PartnerControls"/>
    <ds:schemaRef ds:uri="http://schemas.openxmlformats.org/package/2006/metadata/core-properties"/>
    <ds:schemaRef ds:uri="http://purl.org/dc/terms/"/>
    <ds:schemaRef ds:uri="http://schemas.microsoft.com/office/2006/metadata/properties"/>
    <ds:schemaRef ds:uri="http://purl.org/dc/elements/1.1/"/>
    <ds:schemaRef ds:uri="http://www.w3.org/XML/1998/namespace"/>
    <ds:schemaRef ds:uri="http://purl.org/dc/dcmitype/"/>
    <ds:schemaRef ds:uri="d7c0ddaa-517f-42a8-bf6f-671cae6167ed"/>
    <ds:schemaRef ds:uri="4a99f96f-14cd-4604-a474-9aba890bf184"/>
  </ds:schemaRefs>
</ds:datastoreItem>
</file>

<file path=customXml/itemProps2.xml><?xml version="1.0" encoding="utf-8"?>
<ds:datastoreItem xmlns:ds="http://schemas.openxmlformats.org/officeDocument/2006/customXml" ds:itemID="{D268F4A1-A92B-4425-A08A-8ACFF4BC7C58}">
  <ds:schemaRefs>
    <ds:schemaRef ds:uri="http://schemas.microsoft.com/sharepoint/v3/contenttype/forms"/>
  </ds:schemaRefs>
</ds:datastoreItem>
</file>

<file path=customXml/itemProps3.xml><?xml version="1.0" encoding="utf-8"?>
<ds:datastoreItem xmlns:ds="http://schemas.openxmlformats.org/officeDocument/2006/customXml" ds:itemID="{31942470-586D-42F2-AF1E-DA44743203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99f96f-14cd-4604-a474-9aba890bf184"/>
    <ds:schemaRef ds:uri="d7c0ddaa-517f-42a8-bf6f-671cae6167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E:\Program Files\Microsoft Office\Templates\NSIA Presentation Template.pot</Template>
  <TotalTime>14264</TotalTime>
  <Words>2946</Words>
  <Application>Microsoft Office PowerPoint</Application>
  <PresentationFormat>On-screen Show (4:3)</PresentationFormat>
  <Paragraphs>338</Paragraphs>
  <Slides>68</Slides>
  <Notes>1</Notes>
  <HiddenSlides>1</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68</vt:i4>
      </vt:variant>
    </vt:vector>
  </HeadingPairs>
  <TitlesOfParts>
    <vt:vector size="88" baseType="lpstr">
      <vt:lpstr>CG Times</vt:lpstr>
      <vt:lpstr>g_d0_f1</vt:lpstr>
      <vt:lpstr>g_d0_f2</vt:lpstr>
      <vt:lpstr>g_d0_f3</vt:lpstr>
      <vt:lpstr>Google Sans</vt:lpstr>
      <vt:lpstr>Monotype Sorts</vt:lpstr>
      <vt:lpstr>OpenSansRegular</vt:lpstr>
      <vt:lpstr>SuisseIntl</vt:lpstr>
      <vt:lpstr>Arial</vt:lpstr>
      <vt:lpstr>Calibri</vt:lpstr>
      <vt:lpstr>Cambria</vt:lpstr>
      <vt:lpstr>Lora</vt:lpstr>
      <vt:lpstr>Open Sans</vt:lpstr>
      <vt:lpstr>Roboto</vt:lpstr>
      <vt:lpstr>Segoe UI</vt:lpstr>
      <vt:lpstr>Tahoma</vt:lpstr>
      <vt:lpstr>Times New Roman</vt:lpstr>
      <vt:lpstr>Wingdings</vt:lpstr>
      <vt:lpstr>NSIA Presentation Template</vt:lpstr>
      <vt:lpstr>1_NSIA Presentation Template</vt:lpstr>
      <vt:lpstr>Data Modelling, Management &amp; Governance CIS108-6</vt:lpstr>
      <vt:lpstr>Outline</vt:lpstr>
      <vt:lpstr>Clouds Computing </vt:lpstr>
      <vt:lpstr>Clouds computing</vt:lpstr>
      <vt:lpstr>Definition </vt:lpstr>
      <vt:lpstr>In My Opinion</vt:lpstr>
      <vt:lpstr>Why Clouds?</vt:lpstr>
      <vt:lpstr>Applications</vt:lpstr>
      <vt:lpstr>Grid Computing</vt:lpstr>
      <vt:lpstr>Grid computing</vt:lpstr>
      <vt:lpstr>Three cornerstones of  Grid computing</vt:lpstr>
      <vt:lpstr> Clouds vs. Grid</vt:lpstr>
      <vt:lpstr>Advantages of Clouds</vt:lpstr>
      <vt:lpstr>5 Essential characteristics</vt:lpstr>
      <vt:lpstr>5 Essential characteristics</vt:lpstr>
      <vt:lpstr>3 Service models</vt:lpstr>
      <vt:lpstr>SaaS</vt:lpstr>
      <vt:lpstr>PaaS</vt:lpstr>
      <vt:lpstr>IaaS</vt:lpstr>
      <vt:lpstr>4 Deploy models</vt:lpstr>
      <vt:lpstr>4 Deploy models: Private Clouds</vt:lpstr>
      <vt:lpstr>4 Deploy models: Public Clouds</vt:lpstr>
      <vt:lpstr>4 Deploy models: Hybrid</vt:lpstr>
      <vt:lpstr>4 Deploy models: Community</vt:lpstr>
      <vt:lpstr>Foundational Elements of Cloud Computing </vt:lpstr>
      <vt:lpstr>Examples</vt:lpstr>
      <vt:lpstr>Distributed Systems</vt:lpstr>
      <vt:lpstr>Big Data</vt:lpstr>
      <vt:lpstr>data we generate a day</vt:lpstr>
      <vt:lpstr>Big Data challenge</vt:lpstr>
      <vt:lpstr>Can we make computer bigger?</vt:lpstr>
      <vt:lpstr>Fault tolerance </vt:lpstr>
      <vt:lpstr>Distributed (Processing) Idea</vt:lpstr>
      <vt:lpstr>Example of Big data platform: Hadoop </vt:lpstr>
      <vt:lpstr>BDA Tools</vt:lpstr>
      <vt:lpstr>Hadoop </vt:lpstr>
      <vt:lpstr>Hadoop components and ecosystem</vt:lpstr>
      <vt:lpstr>Core Components of Hadoop</vt:lpstr>
      <vt:lpstr>HDFS </vt:lpstr>
      <vt:lpstr>How files are stored?</vt:lpstr>
      <vt:lpstr>How Files are Stored?</vt:lpstr>
      <vt:lpstr>How Files are Stored?</vt:lpstr>
      <vt:lpstr>How Files are Stored?</vt:lpstr>
      <vt:lpstr>How to get data out of HDFS?</vt:lpstr>
      <vt:lpstr>How to get data out of HDFS?</vt:lpstr>
      <vt:lpstr>How to get data out of HDFS?</vt:lpstr>
      <vt:lpstr>How to get data out of HDFS?</vt:lpstr>
      <vt:lpstr>Distributed (Databases) Systems and  Distributed (Query) Processing  </vt:lpstr>
      <vt:lpstr>Distributed Database System </vt:lpstr>
      <vt:lpstr>Distributed vs Centralised database</vt:lpstr>
      <vt:lpstr>Distributed Databases</vt:lpstr>
      <vt:lpstr> What is DDBMS?</vt:lpstr>
      <vt:lpstr>Challenges of DDBMS</vt:lpstr>
      <vt:lpstr>The CAP Principle</vt:lpstr>
      <vt:lpstr>Choose between C&amp;A</vt:lpstr>
      <vt:lpstr>Other Design Issues</vt:lpstr>
      <vt:lpstr>Other Design Issues</vt:lpstr>
      <vt:lpstr>Simple query will be problematic </vt:lpstr>
      <vt:lpstr>Example</vt:lpstr>
      <vt:lpstr>Example</vt:lpstr>
      <vt:lpstr>Two Paradigm of DDBMS</vt:lpstr>
      <vt:lpstr>Quires processing </vt:lpstr>
      <vt:lpstr>Big-Compute Databases</vt:lpstr>
      <vt:lpstr>Response query by split and combine </vt:lpstr>
      <vt:lpstr>Response query by split and combine </vt:lpstr>
      <vt:lpstr>Summary</vt:lpstr>
      <vt:lpstr>Summery</vt:lpstr>
      <vt:lpstr>PowerPoint Presentation</vt:lpstr>
    </vt:vector>
  </TitlesOfParts>
  <Manager/>
  <Company>University of Bedfordshire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Data Modelling and Management</dc:title>
  <dc:subject/>
  <dc:creator>Ingo Frommholz</dc:creator>
  <cp:keywords/>
  <dc:description/>
  <cp:lastModifiedBy>Gangmin Li</cp:lastModifiedBy>
  <cp:revision>329</cp:revision>
  <cp:lastPrinted>2002-04-12T08:30:10Z</cp:lastPrinted>
  <dcterms:created xsi:type="dcterms:W3CDTF">2002-04-12T08:02:31Z</dcterms:created>
  <dcterms:modified xsi:type="dcterms:W3CDTF">2022-12-02T22:31:48Z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0x010100DE57475A0A79F24CA5D55CFCBBC36D20</vt:lpwstr>
  </property>
</Properties>
</file>